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77" r:id="rId10"/>
    <p:sldId id="279" r:id="rId11"/>
    <p:sldId id="276" r:id="rId12"/>
    <p:sldId id="264" r:id="rId13"/>
    <p:sldId id="278" r:id="rId14"/>
    <p:sldId id="265" r:id="rId15"/>
    <p:sldId id="266" r:id="rId16"/>
    <p:sldId id="267" r:id="rId17"/>
    <p:sldId id="268" r:id="rId18"/>
    <p:sldId id="269" r:id="rId19"/>
    <p:sldId id="270" r:id="rId20"/>
    <p:sldId id="271" r:id="rId21"/>
    <p:sldId id="272" r:id="rId22"/>
    <p:sldId id="273" r:id="rId23"/>
    <p:sldId id="274"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snapToObjects="1">
      <p:cViewPr varScale="1">
        <p:scale>
          <a:sx n="51" d="100"/>
          <a:sy n="51" d="100"/>
        </p:scale>
        <p:origin x="581" y="53"/>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3187995320"/>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dictionary.reference.com/browse/conidia"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www.emedicinehealth.com/blastomycosis/page4_em.ht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0" name="Shape 1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a:p>
        </p:txBody>
      </p:sp>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1" name="Shape 1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7" name="Shape 1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3" name="Shape 1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US" sz="1050">
                <a:solidFill>
                  <a:srgbClr val="333333"/>
                </a:solidFill>
                <a:highlight>
                  <a:srgbClr val="FFFFFF"/>
                </a:highlight>
              </a:rPr>
              <a:t> </a:t>
            </a:r>
          </a:p>
        </p:txBody>
      </p:sp>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5" name="Shape 1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r>
              <a:rPr lang="en-US"/>
              <a:t>BLASTOMYCES†DERMATITIDIS</a:t>
            </a:r>
          </a:p>
          <a:p>
            <a:pPr lvl="0" rtl="0">
              <a:spcBef>
                <a:spcPts val="0"/>
              </a:spcBef>
              <a:buClr>
                <a:schemeClr val="dk1"/>
              </a:buClr>
              <a:buFont typeface="Arial"/>
              <a:buNone/>
            </a:pPr>
            <a:r>
              <a:rPr lang="en-US"/>
              <a:t>PATHOGEN SAFETY DATA SHEET INFECTIOUS</a:t>
            </a:r>
          </a:p>
          <a:p>
            <a:pPr lvl="0" rtl="0">
              <a:spcBef>
                <a:spcPts val="0"/>
              </a:spcBef>
              <a:buClr>
                <a:schemeClr val="dk1"/>
              </a:buClr>
              <a:buFont typeface="Arial"/>
              <a:buNone/>
            </a:pPr>
            <a:r>
              <a:rPr lang="en-US"/>
              <a:t>SUBSTANCES</a:t>
            </a:r>
          </a:p>
          <a:p>
            <a:pPr lvl="0" rtl="0">
              <a:spcBef>
                <a:spcPts val="0"/>
              </a:spcBef>
              <a:buNone/>
            </a:pPr>
            <a:r>
              <a:rPr lang="en-US"/>
              <a:t>Public Health of Canada </a:t>
            </a:r>
            <a:br>
              <a:rPr lang="en-US"/>
            </a:br>
            <a:r>
              <a:rPr lang="en-US" u="sng">
                <a:solidFill>
                  <a:schemeClr val="hlink"/>
                </a:solidFill>
                <a:hlinkClick r:id="rId3"/>
              </a:rPr>
              <a:t>http://dictionary.reference.com/browse/conidia</a:t>
            </a:r>
            <a:br>
              <a:rPr lang="en-US"/>
            </a:br>
            <a:r>
              <a:rPr lang="en-US" u="sng">
                <a:solidFill>
                  <a:schemeClr val="hlink"/>
                </a:solidFill>
                <a:hlinkClick r:id="rId4"/>
              </a:rPr>
              <a:t>http://www.emedicinehealth.com/blastomycosis/page4_em.htm</a:t>
            </a:r>
          </a:p>
          <a:p>
            <a:pPr lvl="0">
              <a:spcBef>
                <a:spcPts val="0"/>
              </a:spcBef>
              <a:buNone/>
            </a:pPr>
            <a:endParaRPr/>
          </a:p>
        </p:txBody>
      </p:sp>
      <p:sp>
        <p:nvSpPr>
          <p:cNvPr id="161" name="Shape 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rtl="0">
              <a:spcBef>
                <a:spcPts val="0"/>
              </a:spcBef>
              <a:buClr>
                <a:schemeClr val="dk1"/>
              </a:buClr>
              <a:buSzPct val="91666"/>
              <a:buFont typeface="Arial"/>
              <a:buNone/>
            </a:pPr>
            <a:r>
              <a:rPr lang="en-US" sz="1200"/>
              <a:t>Cutaneous blastomycosis: a clue to a systemic disease*</a:t>
            </a:r>
            <a:br>
              <a:rPr lang="en-US" sz="1200"/>
            </a:br>
            <a:r>
              <a:rPr lang="en-US" sz="1200">
                <a:solidFill>
                  <a:schemeClr val="dk1"/>
                </a:solidFill>
                <a:latin typeface="Calibri"/>
                <a:ea typeface="Calibri"/>
                <a:cs typeface="Calibri"/>
                <a:sym typeface="Calibri"/>
              </a:rPr>
              <a:t>Five categories of blastomycosis have been defined:</a:t>
            </a:r>
          </a:p>
          <a:p>
            <a:pPr lvl="0">
              <a:spcBef>
                <a:spcPts val="0"/>
              </a:spcBef>
              <a:buNone/>
            </a:pPr>
            <a:endParaRPr/>
          </a:p>
        </p:txBody>
      </p:sp>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10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Shape 1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2" name="Shape 2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US"/>
              <a:t>http://www.scientificjournals.org/journals2007/articles/1021.htm</a:t>
            </a:r>
          </a:p>
        </p:txBody>
      </p:sp>
      <p:sp>
        <p:nvSpPr>
          <p:cNvPr id="208" name="Shape 2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Clr>
                <a:schemeClr val="dk1"/>
              </a:buClr>
              <a:buFont typeface="Arial"/>
              <a:buNone/>
            </a:pPr>
            <a:endParaRPr>
              <a:solidFill>
                <a:schemeClr val="dk1"/>
              </a:solidFill>
            </a:endParaRPr>
          </a:p>
          <a:p>
            <a:pPr lvl="0" rtl="0">
              <a:spcBef>
                <a:spcPts val="0"/>
              </a:spcBef>
              <a:buNone/>
            </a:pPr>
            <a:endParaRPr/>
          </a:p>
        </p:txBody>
      </p:sp>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6" name="Shape 2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1524000" y="1122362"/>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 name="Shape 13"/>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 name="Shape 19"/>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831850" y="1709738"/>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831850" y="4589462"/>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rgbClr val="888888"/>
              </a:buClr>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39787"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 name="Shape 38"/>
          <p:cNvSpPr txBox="1">
            <a:spLocks noGrp="1"/>
          </p:cNvSpPr>
          <p:nvPr>
            <p:ph type="body" idx="1"/>
          </p:nvPr>
        </p:nvSpPr>
        <p:spPr>
          <a:xfrm>
            <a:off x="839787"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2"/>
          </p:nvPr>
        </p:nvSpPr>
        <p:spPr>
          <a:xfrm>
            <a:off x="839787"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3"/>
          </p:nvPr>
        </p:nvSpPr>
        <p:spPr>
          <a:xfrm>
            <a:off x="6172200"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4"/>
          </p:nvPr>
        </p:nvSpPr>
        <p:spPr>
          <a:xfrm>
            <a:off x="6172200"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7" name="Shape 4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6" name="Shape 56"/>
          <p:cNvSpPr txBox="1">
            <a:spLocks noGrp="1"/>
          </p:cNvSpPr>
          <p:nvPr>
            <p:ph type="body" idx="1"/>
          </p:nvPr>
        </p:nvSpPr>
        <p:spPr>
          <a:xfrm>
            <a:off x="5183187" y="987425"/>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a:spLocks noGrp="1"/>
          </p:cNvSpPr>
          <p:nvPr>
            <p:ph type="pic" idx="2"/>
          </p:nvPr>
        </p:nvSpPr>
        <p:spPr>
          <a:xfrm>
            <a:off x="5183187" y="987425"/>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 name="Shape 7"/>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the-dermatologist.com/issue/2667" TargetMode="External"/><Relationship Id="rId7" Type="http://schemas.openxmlformats.org/officeDocument/2006/relationships/hyperlink" Target="https://www.researchgate.net/publication/237059549_Cutaneous_blastomycosis_A_clue_to_a_systemic_diseas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emedicinehealth.com/blastomycosis/page4_em.htm" TargetMode="External"/><Relationship Id="rId5" Type="http://schemas.openxmlformats.org/officeDocument/2006/relationships/hyperlink" Target="http://dictionary.reference.com/browse/conidia" TargetMode="External"/><Relationship Id="rId4" Type="http://schemas.openxmlformats.org/officeDocument/2006/relationships/hyperlink" Target="http://www.the-dermatologist.com/content/treating-rare-fungal-infections-cutaneous-blastomycosi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ncbi.nlm.nih.gov/pubmed/12089732" TargetMode="External"/><Relationship Id="rId7" Type="http://schemas.openxmlformats.org/officeDocument/2006/relationships/hyperlink" Target="http://thunderhouse4-yuri.blogspot.com/2012/12/blastomyces-dermatitidi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nlm.nih.gov/medlineplus/ency/article/000102.htm" TargetMode="External"/><Relationship Id="rId5" Type="http://schemas.openxmlformats.org/officeDocument/2006/relationships/hyperlink" Target="http://www.scientificjournals.org/journals2007/articles/1021.htm" TargetMode="External"/><Relationship Id="rId4" Type="http://schemas.openxmlformats.org/officeDocument/2006/relationships/hyperlink" Target="http://www.phac-aspc.gc.ca/lab-bio/res/psds-ftss/blastomyces-dermatitidis-eng.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ctrTitle"/>
          </p:nvPr>
        </p:nvSpPr>
        <p:spPr>
          <a:xfrm>
            <a:off x="1524000" y="1122362"/>
            <a:ext cx="9144000" cy="2387600"/>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buClr>
                <a:schemeClr val="dk1"/>
              </a:buClr>
              <a:buSzPct val="25000"/>
              <a:buFont typeface="Calibri"/>
              <a:buNone/>
            </a:pPr>
            <a:r>
              <a:rPr lang="en-US"/>
              <a:t>Blastomycosis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838200" y="129455"/>
            <a:ext cx="10515600" cy="824100"/>
          </a:xfrm>
          <a:prstGeom prst="rect">
            <a:avLst/>
          </a:prstGeom>
        </p:spPr>
        <p:txBody>
          <a:bodyPr lIns="91425" tIns="91425" rIns="91425" bIns="91425" anchor="ctr" anchorCtr="0">
            <a:noAutofit/>
          </a:bodyPr>
          <a:lstStyle/>
          <a:p>
            <a:pPr lvl="0" algn="ctr">
              <a:spcBef>
                <a:spcPts val="0"/>
              </a:spcBef>
              <a:buNone/>
            </a:pPr>
            <a:r>
              <a:rPr lang="en-US" dirty="0">
                <a:latin typeface="Arial"/>
                <a:ea typeface="Arial"/>
                <a:cs typeface="Arial"/>
                <a:sym typeface="Arial"/>
              </a:rPr>
              <a:t>Clinical Presentation </a:t>
            </a:r>
          </a:p>
        </p:txBody>
      </p:sp>
      <p:sp>
        <p:nvSpPr>
          <p:cNvPr id="91" name="Shape 91"/>
          <p:cNvSpPr txBox="1">
            <a:spLocks noGrp="1"/>
          </p:cNvSpPr>
          <p:nvPr>
            <p:ph type="body" idx="1"/>
          </p:nvPr>
        </p:nvSpPr>
        <p:spPr>
          <a:xfrm>
            <a:off x="225603" y="935249"/>
            <a:ext cx="10883100" cy="5793295"/>
          </a:xfrm>
          <a:prstGeom prst="rect">
            <a:avLst/>
          </a:prstGeom>
        </p:spPr>
        <p:txBody>
          <a:bodyPr lIns="91425" tIns="91425" rIns="91425" bIns="91425" anchor="t" anchorCtr="0">
            <a:noAutofit/>
          </a:bodyPr>
          <a:lstStyle/>
          <a:p>
            <a:pPr lvl="0" rtl="0">
              <a:lnSpc>
                <a:spcPct val="100000"/>
              </a:lnSpc>
              <a:spcBef>
                <a:spcPts val="1800"/>
              </a:spcBef>
              <a:spcAft>
                <a:spcPts val="1200"/>
              </a:spcAft>
              <a:buNone/>
            </a:pPr>
            <a:r>
              <a:rPr lang="en-US" sz="2000" dirty="0">
                <a:latin typeface="Arial"/>
                <a:ea typeface="Arial"/>
                <a:cs typeface="Arial"/>
                <a:sym typeface="Arial"/>
              </a:rPr>
              <a:t>Patient is a 36 year-old African American male from Baton Rouge, La. He was admitted into the ER suffering from shortness of breath and productive cough for two weeks. Ulcerative lesions are found on the patient’s left calf. Patient reports pain located at the knees. HIV test was positive. Chest x-rays and tissue biopsy were performed. The tissue biopsy of the ulcerative lesions showed fungal organism that suggest Blastomyces </a:t>
            </a:r>
            <a:r>
              <a:rPr lang="en-US" sz="2000" dirty="0" err="1">
                <a:latin typeface="Arial"/>
                <a:ea typeface="Arial"/>
                <a:cs typeface="Arial"/>
                <a:sym typeface="Arial"/>
              </a:rPr>
              <a:t>dermatidis</a:t>
            </a:r>
            <a:r>
              <a:rPr lang="en-US" sz="2000" dirty="0">
                <a:latin typeface="Arial"/>
                <a:ea typeface="Arial"/>
                <a:cs typeface="Arial"/>
                <a:sym typeface="Arial"/>
              </a:rPr>
              <a:t>. In addition, a sputum test was performed and found fungal organism present confirming Blastomyces </a:t>
            </a:r>
            <a:r>
              <a:rPr lang="en-US" sz="2000" dirty="0" err="1">
                <a:latin typeface="Arial"/>
                <a:ea typeface="Arial"/>
                <a:cs typeface="Arial"/>
                <a:sym typeface="Arial"/>
              </a:rPr>
              <a:t>dermatidis</a:t>
            </a:r>
            <a:r>
              <a:rPr lang="en-US" sz="2000" dirty="0">
                <a:latin typeface="Arial"/>
                <a:ea typeface="Arial"/>
                <a:cs typeface="Arial"/>
                <a:sym typeface="Arial"/>
              </a:rPr>
              <a:t>. </a:t>
            </a:r>
          </a:p>
          <a:p>
            <a:pPr marL="0" lvl="0" indent="0">
              <a:lnSpc>
                <a:spcPct val="100000"/>
              </a:lnSpc>
              <a:spcBef>
                <a:spcPts val="1200"/>
              </a:spcBef>
              <a:spcAft>
                <a:spcPts val="1200"/>
              </a:spcAft>
              <a:buNone/>
            </a:pPr>
            <a:r>
              <a:rPr lang="en-US" dirty="0"/>
              <a:t>  </a:t>
            </a:r>
            <a:r>
              <a:rPr lang="en-US" sz="2000" dirty="0">
                <a:latin typeface="Arial"/>
                <a:ea typeface="Arial"/>
                <a:cs typeface="Arial"/>
                <a:sym typeface="Arial"/>
              </a:rPr>
              <a:t>Patient began working on a construction site along the river about two months ago. Reports </a:t>
            </a:r>
            <a:br>
              <a:rPr lang="en-US" sz="2000" dirty="0">
                <a:latin typeface="Arial"/>
                <a:ea typeface="Arial"/>
                <a:cs typeface="Arial"/>
                <a:sym typeface="Arial"/>
              </a:rPr>
            </a:br>
            <a:r>
              <a:rPr lang="en-US" sz="2000" dirty="0">
                <a:latin typeface="Arial"/>
                <a:ea typeface="Arial"/>
                <a:cs typeface="Arial"/>
                <a:sym typeface="Arial"/>
              </a:rPr>
              <a:t>   of patients suffering similar symptoms have been found in the past year in the same area</a:t>
            </a:r>
            <a:br>
              <a:rPr lang="en-US" sz="2000" dirty="0">
                <a:latin typeface="Arial"/>
                <a:ea typeface="Arial"/>
                <a:cs typeface="Arial"/>
                <a:sym typeface="Arial"/>
              </a:rPr>
            </a:br>
            <a:r>
              <a:rPr lang="en-US" sz="2000" dirty="0">
                <a:latin typeface="Arial"/>
                <a:ea typeface="Arial"/>
                <a:cs typeface="Arial"/>
                <a:sym typeface="Arial"/>
              </a:rPr>
              <a:t>   that this patient worked at. Officials are testing the soil to determine if conidia of</a:t>
            </a:r>
            <a:br>
              <a:rPr lang="en-US" sz="2000" dirty="0">
                <a:latin typeface="Arial"/>
                <a:ea typeface="Arial"/>
                <a:cs typeface="Arial"/>
                <a:sym typeface="Arial"/>
              </a:rPr>
            </a:br>
            <a:r>
              <a:rPr lang="en-US" sz="2000" dirty="0">
                <a:latin typeface="Arial"/>
                <a:ea typeface="Arial"/>
                <a:cs typeface="Arial"/>
                <a:sym typeface="Arial"/>
              </a:rPr>
              <a:t>   Blastomyces </a:t>
            </a:r>
            <a:r>
              <a:rPr lang="en-US" sz="2000" dirty="0" err="1">
                <a:latin typeface="Arial"/>
                <a:ea typeface="Arial"/>
                <a:cs typeface="Arial"/>
                <a:sym typeface="Arial"/>
              </a:rPr>
              <a:t>dermatidis</a:t>
            </a:r>
            <a:r>
              <a:rPr lang="en-US" sz="2000" dirty="0">
                <a:latin typeface="Arial"/>
                <a:ea typeface="Arial"/>
                <a:cs typeface="Arial"/>
                <a:sym typeface="Arial"/>
              </a:rPr>
              <a:t> are present. </a:t>
            </a:r>
            <a:br>
              <a:rPr lang="en-US" sz="2000" dirty="0">
                <a:latin typeface="Arial"/>
                <a:ea typeface="Arial"/>
                <a:cs typeface="Arial"/>
                <a:sym typeface="Arial"/>
              </a:rPr>
            </a:br>
            <a:br>
              <a:rPr lang="en-US" sz="2000" dirty="0">
                <a:latin typeface="Arial"/>
                <a:ea typeface="Arial"/>
                <a:cs typeface="Arial"/>
                <a:sym typeface="Arial"/>
              </a:rPr>
            </a:br>
            <a:r>
              <a:rPr lang="en-US" sz="2000" dirty="0">
                <a:latin typeface="Arial"/>
                <a:ea typeface="Arial"/>
                <a:cs typeface="Arial"/>
                <a:sym typeface="Arial"/>
              </a:rPr>
              <a:t>   Patient was put on itraconazole for two weeks. Initial progress was slow but the fungal </a:t>
            </a:r>
            <a:br>
              <a:rPr lang="en-US" sz="2000" dirty="0">
                <a:latin typeface="Arial"/>
                <a:ea typeface="Arial"/>
                <a:cs typeface="Arial"/>
                <a:sym typeface="Arial"/>
              </a:rPr>
            </a:br>
            <a:r>
              <a:rPr lang="en-US" sz="2000" dirty="0">
                <a:latin typeface="Arial"/>
                <a:ea typeface="Arial"/>
                <a:cs typeface="Arial"/>
                <a:sym typeface="Arial"/>
              </a:rPr>
              <a:t>   infection eventually cleared up. Lesions are beginning to heal and patient reports that he </a:t>
            </a:r>
            <a:br>
              <a:rPr lang="en-US" sz="2000" dirty="0">
                <a:latin typeface="Arial"/>
                <a:ea typeface="Arial"/>
                <a:cs typeface="Arial"/>
                <a:sym typeface="Arial"/>
              </a:rPr>
            </a:br>
            <a:r>
              <a:rPr lang="en-US" sz="2000" dirty="0">
                <a:latin typeface="Arial"/>
                <a:ea typeface="Arial"/>
                <a:cs typeface="Arial"/>
                <a:sym typeface="Arial"/>
              </a:rPr>
              <a:t>   no longer have trouble breathing. His coughs are reduced as well. Long-term treatment with     </a:t>
            </a:r>
            <a:br>
              <a:rPr lang="en-US" sz="2000" dirty="0">
                <a:latin typeface="Arial"/>
                <a:ea typeface="Arial"/>
                <a:cs typeface="Arial"/>
                <a:sym typeface="Arial"/>
              </a:rPr>
            </a:br>
            <a:r>
              <a:rPr lang="en-US" sz="2000" dirty="0">
                <a:latin typeface="Arial"/>
                <a:ea typeface="Arial"/>
                <a:cs typeface="Arial"/>
                <a:sym typeface="Arial"/>
              </a:rPr>
              <a:t>   itraconazole is required in order to prevent a reoccurrence. </a:t>
            </a:r>
            <a:br>
              <a:rPr lang="en-US" dirty="0"/>
            </a:br>
            <a:r>
              <a:rPr lang="en-US" dirty="0"/>
              <a:t>    </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838200" y="365125"/>
            <a:ext cx="10515600" cy="9345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What is Blastomycosis?</a:t>
            </a:r>
          </a:p>
        </p:txBody>
      </p:sp>
      <p:sp>
        <p:nvSpPr>
          <p:cNvPr id="97" name="Shape 97"/>
          <p:cNvSpPr txBox="1">
            <a:spLocks noGrp="1"/>
          </p:cNvSpPr>
          <p:nvPr>
            <p:ph type="body" idx="1"/>
          </p:nvPr>
        </p:nvSpPr>
        <p:spPr>
          <a:xfrm>
            <a:off x="838200" y="1452499"/>
            <a:ext cx="10515600" cy="4872300"/>
          </a:xfrm>
          <a:prstGeom prst="rect">
            <a:avLst/>
          </a:prstGeom>
          <a:noFill/>
          <a:ln>
            <a:noFill/>
          </a:ln>
        </p:spPr>
        <p:txBody>
          <a:bodyPr lIns="91425" tIns="45700" rIns="91425" bIns="45700" anchor="t" anchorCtr="0">
            <a:noAutofit/>
          </a:bodyPr>
          <a:lstStyle/>
          <a:p>
            <a:pPr marL="228600" marR="0" lvl="0" indent="-177800" algn="l" rtl="0">
              <a:lnSpc>
                <a:spcPct val="100000"/>
              </a:lnSpc>
              <a:spcBef>
                <a:spcPts val="0"/>
              </a:spcBef>
              <a:spcAft>
                <a:spcPts val="0"/>
              </a:spcAft>
              <a:buClr>
                <a:schemeClr val="dk1"/>
              </a:buClr>
              <a:buSzPct val="100000"/>
              <a:buFont typeface="Arial"/>
              <a:buChar char="•"/>
            </a:pPr>
            <a:r>
              <a:rPr lang="en-US" sz="2000" b="1" i="0" u="none" strike="noStrike" cap="none">
                <a:solidFill>
                  <a:schemeClr val="dk1"/>
                </a:solidFill>
                <a:latin typeface="Arial"/>
                <a:ea typeface="Arial"/>
                <a:cs typeface="Arial"/>
                <a:sym typeface="Arial"/>
              </a:rPr>
              <a:t>Blastomycosis</a:t>
            </a:r>
            <a:r>
              <a:rPr lang="en-US" sz="2000" b="0" i="0" u="none" strike="noStrike" cap="none">
                <a:solidFill>
                  <a:schemeClr val="dk1"/>
                </a:solidFill>
                <a:latin typeface="Arial"/>
                <a:ea typeface="Arial"/>
                <a:cs typeface="Arial"/>
                <a:sym typeface="Arial"/>
              </a:rPr>
              <a:t> i</a:t>
            </a:r>
            <a:r>
              <a:rPr lang="en-US" sz="2000">
                <a:latin typeface="Arial"/>
                <a:ea typeface="Arial"/>
                <a:cs typeface="Arial"/>
                <a:sym typeface="Arial"/>
              </a:rPr>
              <a:t>s a fungal infection caused by a fungus called Blastomyces dermatidis</a:t>
            </a:r>
            <a:br>
              <a:rPr lang="en-US" sz="2000">
                <a:latin typeface="Arial"/>
                <a:ea typeface="Arial"/>
                <a:cs typeface="Arial"/>
                <a:sym typeface="Arial"/>
              </a:rPr>
            </a:br>
            <a:r>
              <a:rPr lang="en-US" sz="2000">
                <a:latin typeface="Arial"/>
                <a:ea typeface="Arial"/>
                <a:cs typeface="Arial"/>
                <a:sym typeface="Arial"/>
              </a:rPr>
              <a:t>  </a:t>
            </a:r>
          </a:p>
          <a:p>
            <a:pPr marL="228600" marR="0" lvl="0" indent="-177800" algn="l" rtl="0">
              <a:lnSpc>
                <a:spcPct val="100000"/>
              </a:lnSpc>
              <a:spcBef>
                <a:spcPts val="0"/>
              </a:spcBef>
              <a:spcAft>
                <a:spcPts val="0"/>
              </a:spcAft>
              <a:buClr>
                <a:schemeClr val="dk1"/>
              </a:buClr>
              <a:buSzPct val="100000"/>
              <a:buFont typeface="Arial"/>
              <a:buChar char="•"/>
            </a:pPr>
            <a:r>
              <a:rPr lang="en-US" sz="2000">
                <a:latin typeface="Arial"/>
                <a:ea typeface="Arial"/>
                <a:cs typeface="Arial"/>
                <a:sym typeface="Arial"/>
              </a:rPr>
              <a:t>It is found in moist soil, specifically in rotting vegetation</a:t>
            </a:r>
          </a:p>
          <a:p>
            <a:pPr marR="0" lvl="1" algn="l" rtl="0">
              <a:lnSpc>
                <a:spcPct val="100000"/>
              </a:lnSpc>
              <a:spcBef>
                <a:spcPts val="0"/>
              </a:spcBef>
              <a:spcAft>
                <a:spcPts val="0"/>
              </a:spcAft>
              <a:buClr>
                <a:schemeClr val="dk1"/>
              </a:buClr>
              <a:buSzPct val="100000"/>
            </a:pPr>
            <a:r>
              <a:rPr lang="en-US" sz="2000">
                <a:latin typeface="Arial"/>
                <a:ea typeface="Arial"/>
                <a:cs typeface="Arial"/>
                <a:sym typeface="Arial"/>
              </a:rPr>
              <a:t>It is contracted through inhalation, and it starts by infecting the lungs</a:t>
            </a:r>
          </a:p>
          <a:p>
            <a:pPr marR="0" lvl="1" algn="l" rtl="0">
              <a:lnSpc>
                <a:spcPct val="100000"/>
              </a:lnSpc>
              <a:spcBef>
                <a:spcPts val="0"/>
              </a:spcBef>
              <a:spcAft>
                <a:spcPts val="0"/>
              </a:spcAft>
              <a:buClr>
                <a:schemeClr val="dk1"/>
              </a:buClr>
              <a:buSzPct val="100000"/>
            </a:pPr>
            <a:r>
              <a:rPr lang="en-US" sz="2000">
                <a:latin typeface="Arial"/>
                <a:ea typeface="Arial"/>
                <a:cs typeface="Arial"/>
                <a:sym typeface="Arial"/>
              </a:rPr>
              <a:t> From the lungs it disseminates into the bloodstream and lymphatics where it spread to the rest of the body</a:t>
            </a:r>
          </a:p>
          <a:p>
            <a:pPr marR="0" lvl="2" algn="l" rtl="0">
              <a:lnSpc>
                <a:spcPct val="100000"/>
              </a:lnSpc>
              <a:spcBef>
                <a:spcPts val="0"/>
              </a:spcBef>
              <a:spcAft>
                <a:spcPts val="0"/>
              </a:spcAft>
              <a:buClr>
                <a:schemeClr val="dk1"/>
              </a:buClr>
            </a:pPr>
            <a:r>
              <a:rPr lang="en-US">
                <a:latin typeface="Arial"/>
                <a:ea typeface="Arial"/>
                <a:cs typeface="Arial"/>
                <a:sym typeface="Arial"/>
              </a:rPr>
              <a:t> Also involves the skin, joint, bones, organs, central nervous system</a:t>
            </a:r>
          </a:p>
          <a:p>
            <a:pPr marR="0" lvl="1" algn="l" rtl="0">
              <a:lnSpc>
                <a:spcPct val="100000"/>
              </a:lnSpc>
              <a:spcBef>
                <a:spcPts val="0"/>
              </a:spcBef>
              <a:spcAft>
                <a:spcPts val="0"/>
              </a:spcAft>
              <a:buClr>
                <a:schemeClr val="dk1"/>
              </a:buClr>
              <a:buSzPct val="100000"/>
            </a:pPr>
            <a:r>
              <a:rPr lang="en-US" sz="2000" b="0" i="0" u="none" strike="noStrike" cap="none">
                <a:solidFill>
                  <a:schemeClr val="dk1"/>
                </a:solidFill>
                <a:latin typeface="Arial"/>
                <a:ea typeface="Arial"/>
                <a:cs typeface="Arial"/>
                <a:sym typeface="Arial"/>
              </a:rPr>
              <a:t>weakened immune systems, such as those with HIV or who have had an organ transplant</a:t>
            </a:r>
          </a:p>
          <a:p>
            <a:pPr marL="228600" marR="0" lvl="0" indent="-177800" algn="l" rtl="0">
              <a:lnSpc>
                <a:spcPct val="100000"/>
              </a:lnSpc>
              <a:spcBef>
                <a:spcPts val="1000"/>
              </a:spcBef>
              <a:spcAft>
                <a:spcPts val="0"/>
              </a:spcAft>
              <a:buClr>
                <a:schemeClr val="dk1"/>
              </a:buClr>
              <a:buSzPct val="100000"/>
              <a:buFont typeface="Arial"/>
              <a:buChar char="•"/>
            </a:pPr>
            <a:r>
              <a:rPr lang="en-US" sz="2000">
                <a:latin typeface="Arial"/>
                <a:ea typeface="Arial"/>
                <a:cs typeface="Arial"/>
                <a:sym typeface="Arial"/>
              </a:rPr>
              <a:t>Uncommon but can deadly in adults</a:t>
            </a:r>
          </a:p>
          <a:p>
            <a:pPr marL="0" marR="0" lvl="0" indent="0" algn="l" rtl="0">
              <a:lnSpc>
                <a:spcPct val="90000"/>
              </a:lnSpc>
              <a:spcBef>
                <a:spcPts val="1000"/>
              </a:spcBef>
              <a:spcAft>
                <a:spcPts val="0"/>
              </a:spcAft>
              <a:buNone/>
            </a:pPr>
            <a:endParaRPr/>
          </a:p>
          <a:p>
            <a:pPr marL="228600" marR="0" lvl="0" indent="-228600" algn="l" rtl="0">
              <a:lnSpc>
                <a:spcPct val="90000"/>
              </a:lnSpc>
              <a:spcBef>
                <a:spcPts val="1000"/>
              </a:spcBef>
              <a:buClr>
                <a:schemeClr val="dk1"/>
              </a:buClr>
              <a:buSzPct val="1000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838200" y="365125"/>
            <a:ext cx="10515600" cy="8094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Clinical Manifestation</a:t>
            </a:r>
          </a:p>
        </p:txBody>
      </p:sp>
      <p:sp>
        <p:nvSpPr>
          <p:cNvPr id="103" name="Shape 103"/>
          <p:cNvSpPr txBox="1"/>
          <p:nvPr/>
        </p:nvSpPr>
        <p:spPr>
          <a:xfrm>
            <a:off x="2861600" y="1875375"/>
            <a:ext cx="2261700" cy="4357500"/>
          </a:xfrm>
          <a:prstGeom prst="rect">
            <a:avLst/>
          </a:prstGeom>
          <a:noFill/>
          <a:ln>
            <a:noFill/>
          </a:ln>
        </p:spPr>
        <p:txBody>
          <a:bodyPr lIns="91425" tIns="91425" rIns="91425" bIns="91425" anchor="t" anchorCtr="0">
            <a:noAutofit/>
          </a:bodyPr>
          <a:lstStyle/>
          <a:p>
            <a:pPr lvl="0" algn="ctr" rtl="0">
              <a:lnSpc>
                <a:spcPct val="115000"/>
              </a:lnSpc>
              <a:spcBef>
                <a:spcPts val="1000"/>
              </a:spcBef>
              <a:buNone/>
            </a:pPr>
            <a:r>
              <a:rPr lang="en-US" sz="2000" b="1">
                <a:solidFill>
                  <a:schemeClr val="dk1"/>
                </a:solidFill>
              </a:rPr>
              <a:t>Chronic illness</a:t>
            </a:r>
          </a:p>
          <a:p>
            <a:pPr marL="228600" lvl="0" indent="-191135" rtl="0">
              <a:lnSpc>
                <a:spcPct val="100000"/>
              </a:lnSpc>
              <a:spcBef>
                <a:spcPts val="1000"/>
              </a:spcBef>
              <a:buClr>
                <a:schemeClr val="dk1"/>
              </a:buClr>
              <a:buSzPct val="100000"/>
              <a:buChar char="•"/>
            </a:pPr>
            <a:r>
              <a:rPr lang="en-US" sz="2000">
                <a:solidFill>
                  <a:schemeClr val="dk1"/>
                </a:solidFill>
              </a:rPr>
              <a:t>low-grade fever</a:t>
            </a:r>
          </a:p>
          <a:p>
            <a:pPr marL="228600" lvl="0" indent="-191135" rtl="0">
              <a:lnSpc>
                <a:spcPct val="100000"/>
              </a:lnSpc>
              <a:spcBef>
                <a:spcPts val="1000"/>
              </a:spcBef>
              <a:buClr>
                <a:schemeClr val="dk1"/>
              </a:buClr>
              <a:buSzPct val="100000"/>
              <a:buChar char="•"/>
            </a:pPr>
            <a:r>
              <a:rPr lang="en-US" sz="2000">
                <a:solidFill>
                  <a:schemeClr val="dk1"/>
                </a:solidFill>
              </a:rPr>
              <a:t>productive cough</a:t>
            </a:r>
          </a:p>
          <a:p>
            <a:pPr marL="228600" lvl="0" indent="-191135" rtl="0">
              <a:lnSpc>
                <a:spcPct val="100000"/>
              </a:lnSpc>
              <a:spcBef>
                <a:spcPts val="1000"/>
              </a:spcBef>
              <a:buClr>
                <a:schemeClr val="dk1"/>
              </a:buClr>
              <a:buSzPct val="100000"/>
              <a:buChar char="•"/>
            </a:pPr>
            <a:r>
              <a:rPr lang="en-US" sz="2000">
                <a:solidFill>
                  <a:schemeClr val="dk1"/>
                </a:solidFill>
              </a:rPr>
              <a:t>fatigue</a:t>
            </a:r>
          </a:p>
          <a:p>
            <a:pPr marL="228600" lvl="0" indent="-191135" rtl="0">
              <a:lnSpc>
                <a:spcPct val="100000"/>
              </a:lnSpc>
              <a:spcBef>
                <a:spcPts val="1000"/>
              </a:spcBef>
              <a:buClr>
                <a:schemeClr val="dk1"/>
              </a:buClr>
              <a:buSzPct val="100000"/>
              <a:buChar char="•"/>
            </a:pPr>
            <a:r>
              <a:rPr lang="en-US" sz="2000">
                <a:solidFill>
                  <a:schemeClr val="dk1"/>
                </a:solidFill>
              </a:rPr>
              <a:t>night sweats</a:t>
            </a:r>
          </a:p>
          <a:p>
            <a:pPr marL="228600" lvl="0" indent="-191135" rtl="0">
              <a:lnSpc>
                <a:spcPct val="100000"/>
              </a:lnSpc>
              <a:spcBef>
                <a:spcPts val="1000"/>
              </a:spcBef>
              <a:buClr>
                <a:schemeClr val="dk1"/>
              </a:buClr>
              <a:buSzPct val="100000"/>
              <a:buChar char="•"/>
            </a:pPr>
            <a:r>
              <a:rPr lang="en-US" sz="2000">
                <a:solidFill>
                  <a:schemeClr val="dk1"/>
                </a:solidFill>
              </a:rPr>
              <a:t>weight loss</a:t>
            </a:r>
          </a:p>
        </p:txBody>
      </p:sp>
      <p:sp>
        <p:nvSpPr>
          <p:cNvPr id="104" name="Shape 104"/>
          <p:cNvSpPr txBox="1"/>
          <p:nvPr/>
        </p:nvSpPr>
        <p:spPr>
          <a:xfrm>
            <a:off x="1083725" y="1038975"/>
            <a:ext cx="9468900" cy="624900"/>
          </a:xfrm>
          <a:prstGeom prst="rect">
            <a:avLst/>
          </a:prstGeom>
          <a:noFill/>
          <a:ln>
            <a:noFill/>
          </a:ln>
        </p:spPr>
        <p:txBody>
          <a:bodyPr lIns="91425" tIns="91425" rIns="91425" bIns="91425" anchor="t" anchorCtr="0">
            <a:noAutofit/>
          </a:bodyPr>
          <a:lstStyle/>
          <a:p>
            <a:pPr lvl="0" algn="ctr">
              <a:spcBef>
                <a:spcPts val="0"/>
              </a:spcBef>
              <a:buNone/>
            </a:pPr>
            <a:r>
              <a:rPr lang="en-US" sz="2400"/>
              <a:t>       Respiratory Signs of Blastomycosis</a:t>
            </a:r>
          </a:p>
        </p:txBody>
      </p:sp>
      <p:sp>
        <p:nvSpPr>
          <p:cNvPr id="105" name="Shape 105"/>
          <p:cNvSpPr txBox="1"/>
          <p:nvPr/>
        </p:nvSpPr>
        <p:spPr>
          <a:xfrm>
            <a:off x="4957250" y="1845850"/>
            <a:ext cx="3878400" cy="4434900"/>
          </a:xfrm>
          <a:prstGeom prst="rect">
            <a:avLst/>
          </a:prstGeom>
          <a:noFill/>
          <a:ln>
            <a:noFill/>
          </a:ln>
        </p:spPr>
        <p:txBody>
          <a:bodyPr lIns="91425" tIns="91425" rIns="91425" bIns="91425" anchor="t" anchorCtr="0">
            <a:noAutofit/>
          </a:bodyPr>
          <a:lstStyle/>
          <a:p>
            <a:pPr lvl="0" algn="ctr" rtl="0">
              <a:lnSpc>
                <a:spcPct val="100000"/>
              </a:lnSpc>
              <a:spcBef>
                <a:spcPts val="1000"/>
              </a:spcBef>
              <a:buNone/>
            </a:pPr>
            <a:r>
              <a:rPr lang="en-US" sz="2000" b="1">
                <a:solidFill>
                  <a:schemeClr val="dk1"/>
                </a:solidFill>
              </a:rPr>
              <a:t>Rapidly progressive, and severe disease, eg, multilobar pneumonia or ARDS</a:t>
            </a:r>
          </a:p>
          <a:p>
            <a:pPr marL="228600" lvl="0" indent="-191135" rtl="0">
              <a:lnSpc>
                <a:spcPct val="100000"/>
              </a:lnSpc>
              <a:spcBef>
                <a:spcPts val="1000"/>
              </a:spcBef>
              <a:buClr>
                <a:schemeClr val="dk1"/>
              </a:buClr>
              <a:buSzPct val="100000"/>
              <a:buChar char="•"/>
            </a:pPr>
            <a:r>
              <a:rPr lang="en-US" sz="2000">
                <a:solidFill>
                  <a:schemeClr val="dk1"/>
                </a:solidFill>
              </a:rPr>
              <a:t>fever</a:t>
            </a:r>
          </a:p>
          <a:p>
            <a:pPr marL="228600" lvl="0" indent="-191135" rtl="0">
              <a:lnSpc>
                <a:spcPct val="100000"/>
              </a:lnSpc>
              <a:spcBef>
                <a:spcPts val="1000"/>
              </a:spcBef>
              <a:buClr>
                <a:schemeClr val="dk1"/>
              </a:buClr>
              <a:buSzPct val="100000"/>
              <a:buChar char="•"/>
            </a:pPr>
            <a:r>
              <a:rPr lang="en-US" sz="2000">
                <a:solidFill>
                  <a:schemeClr val="dk1"/>
                </a:solidFill>
              </a:rPr>
              <a:t>shortness of breath</a:t>
            </a:r>
          </a:p>
          <a:p>
            <a:pPr marL="228600" lvl="0" indent="-191135" rtl="0">
              <a:lnSpc>
                <a:spcPct val="100000"/>
              </a:lnSpc>
              <a:spcBef>
                <a:spcPts val="1000"/>
              </a:spcBef>
              <a:buClr>
                <a:schemeClr val="dk1"/>
              </a:buClr>
              <a:buSzPct val="100000"/>
              <a:buChar char="•"/>
            </a:pPr>
            <a:r>
              <a:rPr lang="en-US" sz="2000">
                <a:solidFill>
                  <a:schemeClr val="dk1"/>
                </a:solidFill>
              </a:rPr>
              <a:t>tachypnea</a:t>
            </a:r>
          </a:p>
          <a:p>
            <a:pPr marL="228600" lvl="0" indent="-191135" rtl="0">
              <a:lnSpc>
                <a:spcPct val="100000"/>
              </a:lnSpc>
              <a:spcBef>
                <a:spcPts val="1000"/>
              </a:spcBef>
              <a:buClr>
                <a:schemeClr val="dk1"/>
              </a:buClr>
              <a:buSzPct val="100000"/>
              <a:buChar char="•"/>
            </a:pPr>
            <a:r>
              <a:rPr lang="en-US" sz="2000">
                <a:solidFill>
                  <a:schemeClr val="dk1"/>
                </a:solidFill>
              </a:rPr>
              <a:t>hypoxemia</a:t>
            </a:r>
          </a:p>
          <a:p>
            <a:pPr marL="228600" lvl="0" indent="-191135" rtl="0">
              <a:lnSpc>
                <a:spcPct val="100000"/>
              </a:lnSpc>
              <a:spcBef>
                <a:spcPts val="1000"/>
              </a:spcBef>
              <a:buClr>
                <a:schemeClr val="dk1"/>
              </a:buClr>
              <a:buSzPct val="100000"/>
              <a:buChar char="•"/>
            </a:pPr>
            <a:r>
              <a:rPr lang="en-US" sz="2000">
                <a:solidFill>
                  <a:schemeClr val="dk1"/>
                </a:solidFill>
              </a:rPr>
              <a:t>finally hemodynamic collapse</a:t>
            </a:r>
          </a:p>
          <a:p>
            <a:pPr lvl="0">
              <a:lnSpc>
                <a:spcPct val="100000"/>
              </a:lnSpc>
              <a:spcBef>
                <a:spcPts val="0"/>
              </a:spcBef>
              <a:buNone/>
            </a:pPr>
            <a:endParaRPr/>
          </a:p>
        </p:txBody>
      </p:sp>
      <p:sp>
        <p:nvSpPr>
          <p:cNvPr id="106" name="Shape 106"/>
          <p:cNvSpPr txBox="1"/>
          <p:nvPr/>
        </p:nvSpPr>
        <p:spPr>
          <a:xfrm>
            <a:off x="8770150" y="1893825"/>
            <a:ext cx="3088800" cy="4320600"/>
          </a:xfrm>
          <a:prstGeom prst="rect">
            <a:avLst/>
          </a:prstGeom>
          <a:noFill/>
          <a:ln>
            <a:noFill/>
          </a:ln>
        </p:spPr>
        <p:txBody>
          <a:bodyPr lIns="91425" tIns="91425" rIns="91425" bIns="91425" anchor="t" anchorCtr="0">
            <a:noAutofit/>
          </a:bodyPr>
          <a:lstStyle/>
          <a:p>
            <a:pPr lvl="0" algn="ctr" rtl="0">
              <a:lnSpc>
                <a:spcPct val="100000"/>
              </a:lnSpc>
              <a:spcBef>
                <a:spcPts val="1000"/>
              </a:spcBef>
              <a:buNone/>
            </a:pPr>
            <a:r>
              <a:rPr lang="en-US" sz="2000" b="1">
                <a:solidFill>
                  <a:schemeClr val="dk1"/>
                </a:solidFill>
                <a:latin typeface="Calibri"/>
                <a:ea typeface="Calibri"/>
                <a:cs typeface="Calibri"/>
                <a:sym typeface="Calibri"/>
              </a:rPr>
              <a:t>Acute illness analogous to bacterial pneumonia</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high fever</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chills</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productive cough</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pleuritic chest pain</a:t>
            </a:r>
          </a:p>
          <a:p>
            <a:pPr marL="228600" lvl="0" indent="-191135" rtl="0">
              <a:lnSpc>
                <a:spcPct val="100000"/>
              </a:lnSpc>
              <a:spcBef>
                <a:spcPts val="1000"/>
              </a:spcBef>
              <a:buClr>
                <a:schemeClr val="dk1"/>
              </a:buClr>
              <a:buSzPct val="100000"/>
              <a:buChar char="•"/>
            </a:pPr>
            <a:r>
              <a:rPr lang="en-US" sz="2000">
                <a:solidFill>
                  <a:schemeClr val="dk1"/>
                </a:solidFill>
                <a:latin typeface="Calibri"/>
                <a:ea typeface="Calibri"/>
                <a:cs typeface="Calibri"/>
                <a:sym typeface="Calibri"/>
              </a:rPr>
              <a:t>mucopurulent or purulent sputum</a:t>
            </a:r>
          </a:p>
          <a:p>
            <a:pPr marL="228600" lvl="0" indent="-228600" rtl="0">
              <a:lnSpc>
                <a:spcPct val="100000"/>
              </a:lnSpc>
              <a:spcBef>
                <a:spcPts val="1000"/>
              </a:spcBef>
              <a:buClr>
                <a:schemeClr val="dk1"/>
              </a:buClr>
              <a:buFont typeface="Arial"/>
              <a:buNone/>
            </a:pPr>
            <a:endParaRPr sz="2000">
              <a:solidFill>
                <a:schemeClr val="dk1"/>
              </a:solidFill>
              <a:latin typeface="Calibri"/>
              <a:ea typeface="Calibri"/>
              <a:cs typeface="Calibri"/>
              <a:sym typeface="Calibri"/>
            </a:endParaRPr>
          </a:p>
        </p:txBody>
      </p:sp>
      <p:sp>
        <p:nvSpPr>
          <p:cNvPr id="107" name="Shape 107"/>
          <p:cNvSpPr txBox="1"/>
          <p:nvPr/>
        </p:nvSpPr>
        <p:spPr>
          <a:xfrm>
            <a:off x="497000" y="1875375"/>
            <a:ext cx="2364600" cy="4357500"/>
          </a:xfrm>
          <a:prstGeom prst="rect">
            <a:avLst/>
          </a:prstGeom>
          <a:noFill/>
          <a:ln>
            <a:noFill/>
          </a:ln>
        </p:spPr>
        <p:txBody>
          <a:bodyPr lIns="91425" tIns="91425" rIns="91425" bIns="91425" anchor="t" anchorCtr="0">
            <a:noAutofit/>
          </a:bodyPr>
          <a:lstStyle/>
          <a:p>
            <a:pPr lvl="0" algn="ctr" rtl="0">
              <a:lnSpc>
                <a:spcPct val="115000"/>
              </a:lnSpc>
              <a:spcBef>
                <a:spcPts val="1000"/>
              </a:spcBef>
              <a:buClr>
                <a:srgbClr val="000000"/>
              </a:buClr>
              <a:buSzPct val="55000"/>
              <a:buNone/>
            </a:pPr>
            <a:r>
              <a:rPr lang="en-US" sz="2000" b="1">
                <a:solidFill>
                  <a:schemeClr val="dk1"/>
                </a:solidFill>
              </a:rPr>
              <a:t>Flu like symptoms</a:t>
            </a:r>
          </a:p>
          <a:p>
            <a:pPr marL="457200" lvl="0" indent="-355600" rtl="0">
              <a:lnSpc>
                <a:spcPct val="115000"/>
              </a:lnSpc>
              <a:spcBef>
                <a:spcPts val="0"/>
              </a:spcBef>
              <a:buSzPct val="100000"/>
              <a:buChar char="•"/>
            </a:pPr>
            <a:r>
              <a:rPr lang="en-US" sz="2000"/>
              <a:t>fever</a:t>
            </a:r>
          </a:p>
          <a:p>
            <a:pPr marL="457200" lvl="0" indent="-355600" rtl="0">
              <a:lnSpc>
                <a:spcPct val="115000"/>
              </a:lnSpc>
              <a:spcBef>
                <a:spcPts val="0"/>
              </a:spcBef>
              <a:buSzPct val="100000"/>
              <a:buChar char="•"/>
            </a:pPr>
            <a:r>
              <a:rPr lang="en-US" sz="2000"/>
              <a:t>chills</a:t>
            </a:r>
          </a:p>
          <a:p>
            <a:pPr marL="457200" lvl="0" indent="-355600" rtl="0">
              <a:lnSpc>
                <a:spcPct val="115000"/>
              </a:lnSpc>
              <a:spcBef>
                <a:spcPts val="0"/>
              </a:spcBef>
              <a:buSzPct val="100000"/>
              <a:buChar char="•"/>
            </a:pPr>
            <a:r>
              <a:rPr lang="en-US" sz="2000"/>
              <a:t>myalgia</a:t>
            </a:r>
          </a:p>
          <a:p>
            <a:pPr marL="457200" lvl="0" indent="-355600" rtl="0">
              <a:lnSpc>
                <a:spcPct val="115000"/>
              </a:lnSpc>
              <a:spcBef>
                <a:spcPts val="0"/>
              </a:spcBef>
              <a:buSzPct val="100000"/>
              <a:buChar char="•"/>
            </a:pPr>
            <a:r>
              <a:rPr lang="en-US" sz="2000"/>
              <a:t>headache</a:t>
            </a:r>
          </a:p>
          <a:p>
            <a:pPr marL="457200" lvl="0" indent="-355600" rtl="0">
              <a:lnSpc>
                <a:spcPct val="115000"/>
              </a:lnSpc>
              <a:spcBef>
                <a:spcPts val="0"/>
              </a:spcBef>
              <a:buSzPct val="100000"/>
              <a:buChar char="•"/>
            </a:pPr>
            <a:r>
              <a:rPr lang="en-US" sz="2000"/>
              <a:t>nonproductive cough</a:t>
            </a:r>
          </a:p>
          <a:p>
            <a:pPr lvl="0" rtl="0">
              <a:lnSpc>
                <a:spcPct val="100000"/>
              </a:lnSpc>
              <a:spcBef>
                <a:spcPts val="1000"/>
              </a:spcBef>
              <a:buNone/>
            </a:pPr>
            <a:endParaRPr sz="2800">
              <a:solidFill>
                <a:schemeClr val="dk1"/>
              </a:solidFill>
              <a:latin typeface="Calibri"/>
              <a:ea typeface="Calibri"/>
              <a:cs typeface="Calibri"/>
              <a:sym typeface="Calibri"/>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1562400" y="365125"/>
            <a:ext cx="9139500" cy="8094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Clinical Manifestation</a:t>
            </a:r>
          </a:p>
        </p:txBody>
      </p:sp>
      <p:sp>
        <p:nvSpPr>
          <p:cNvPr id="113" name="Shape 113"/>
          <p:cNvSpPr txBox="1"/>
          <p:nvPr/>
        </p:nvSpPr>
        <p:spPr>
          <a:xfrm>
            <a:off x="3018325" y="1893825"/>
            <a:ext cx="33717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a:solidFill>
                  <a:schemeClr val="dk1"/>
                </a:solidFill>
              </a:rPr>
              <a:t>Osteoarticular lesions</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 bone or joint pain</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soft-tissue swelling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involvement of any bone may be involved</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most common sites </a:t>
            </a:r>
          </a:p>
          <a:p>
            <a:pPr marL="685800" lvl="1" indent="-203200" rtl="0">
              <a:lnSpc>
                <a:spcPct val="70000"/>
              </a:lnSpc>
              <a:spcBef>
                <a:spcPts val="1000"/>
              </a:spcBef>
              <a:spcAft>
                <a:spcPts val="1200"/>
              </a:spcAft>
              <a:buClr>
                <a:schemeClr val="dk1"/>
              </a:buClr>
              <a:buSzPct val="100000"/>
              <a:buChar char="•"/>
            </a:pPr>
            <a:r>
              <a:rPr lang="en-US" sz="2000">
                <a:solidFill>
                  <a:schemeClr val="dk1"/>
                </a:solidFill>
              </a:rPr>
              <a:t>vertebrae and pelvis</a:t>
            </a:r>
          </a:p>
        </p:txBody>
      </p:sp>
      <p:sp>
        <p:nvSpPr>
          <p:cNvPr id="114" name="Shape 114"/>
          <p:cNvSpPr txBox="1"/>
          <p:nvPr/>
        </p:nvSpPr>
        <p:spPr>
          <a:xfrm>
            <a:off x="1083725" y="1038975"/>
            <a:ext cx="9468900" cy="624900"/>
          </a:xfrm>
          <a:prstGeom prst="rect">
            <a:avLst/>
          </a:prstGeom>
          <a:noFill/>
          <a:ln>
            <a:noFill/>
          </a:ln>
        </p:spPr>
        <p:txBody>
          <a:bodyPr lIns="91425" tIns="91425" rIns="91425" bIns="91425" anchor="t" anchorCtr="0">
            <a:noAutofit/>
          </a:bodyPr>
          <a:lstStyle/>
          <a:p>
            <a:pPr lvl="0" algn="ctr" rtl="0">
              <a:lnSpc>
                <a:spcPct val="70000"/>
              </a:lnSpc>
              <a:spcBef>
                <a:spcPts val="0"/>
              </a:spcBef>
              <a:buClr>
                <a:schemeClr val="dk1"/>
              </a:buClr>
              <a:buSzPct val="25000"/>
              <a:buFont typeface="Arial"/>
              <a:buNone/>
            </a:pPr>
            <a:r>
              <a:rPr lang="en-US" sz="2400">
                <a:solidFill>
                  <a:schemeClr val="dk1"/>
                </a:solidFill>
              </a:rPr>
              <a:t>Extrapulmonary manifestations present in 25-40% of cases </a:t>
            </a:r>
          </a:p>
        </p:txBody>
      </p:sp>
      <p:sp>
        <p:nvSpPr>
          <p:cNvPr id="115" name="Shape 115"/>
          <p:cNvSpPr txBox="1"/>
          <p:nvPr/>
        </p:nvSpPr>
        <p:spPr>
          <a:xfrm>
            <a:off x="6390025" y="1893825"/>
            <a:ext cx="26292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a:solidFill>
                  <a:schemeClr val="dk1"/>
                </a:solidFill>
              </a:rPr>
              <a:t>Genitourinary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prostatitis and epididymitis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asymptomatic or painful urination</a:t>
            </a:r>
          </a:p>
          <a:p>
            <a:pPr lvl="0" rtl="0">
              <a:lnSpc>
                <a:spcPct val="100000"/>
              </a:lnSpc>
              <a:spcBef>
                <a:spcPts val="0"/>
              </a:spcBef>
              <a:spcAft>
                <a:spcPts val="1200"/>
              </a:spcAft>
              <a:buNone/>
            </a:pPr>
            <a:endParaRPr sz="2000"/>
          </a:p>
        </p:txBody>
      </p:sp>
      <p:sp>
        <p:nvSpPr>
          <p:cNvPr id="116" name="Shape 116"/>
          <p:cNvSpPr txBox="1"/>
          <p:nvPr/>
        </p:nvSpPr>
        <p:spPr>
          <a:xfrm>
            <a:off x="8770150" y="1893825"/>
            <a:ext cx="30888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a:solidFill>
                  <a:schemeClr val="dk1"/>
                </a:solidFill>
              </a:rPr>
              <a:t>Central nervous system</a:t>
            </a:r>
            <a:r>
              <a:rPr lang="en-US" sz="2000">
                <a:solidFill>
                  <a:schemeClr val="dk1"/>
                </a:solidFill>
              </a:rPr>
              <a:t> </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Intracranial abscesses</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Epidural abscesses</a:t>
            </a:r>
          </a:p>
          <a:p>
            <a:pPr marL="228600" lvl="0" indent="-177800" rtl="0">
              <a:lnSpc>
                <a:spcPct val="70000"/>
              </a:lnSpc>
              <a:spcBef>
                <a:spcPts val="1000"/>
              </a:spcBef>
              <a:spcAft>
                <a:spcPts val="1200"/>
              </a:spcAft>
              <a:buClr>
                <a:schemeClr val="dk1"/>
              </a:buClr>
              <a:buSzPct val="100000"/>
              <a:buChar char="•"/>
            </a:pPr>
            <a:r>
              <a:rPr lang="en-US" sz="2000">
                <a:solidFill>
                  <a:schemeClr val="dk1"/>
                </a:solidFill>
              </a:rPr>
              <a:t> meningitis</a:t>
            </a:r>
          </a:p>
          <a:p>
            <a:pPr marL="228600" lvl="0" indent="-64135" rtl="0">
              <a:lnSpc>
                <a:spcPct val="100000"/>
              </a:lnSpc>
              <a:spcBef>
                <a:spcPts val="1000"/>
              </a:spcBef>
              <a:spcAft>
                <a:spcPts val="1200"/>
              </a:spcAft>
              <a:buNone/>
            </a:pPr>
            <a:endParaRPr sz="2000">
              <a:solidFill>
                <a:schemeClr val="dk1"/>
              </a:solidFill>
              <a:latin typeface="Calibri"/>
              <a:ea typeface="Calibri"/>
              <a:cs typeface="Calibri"/>
              <a:sym typeface="Calibri"/>
            </a:endParaRPr>
          </a:p>
        </p:txBody>
      </p:sp>
      <p:sp>
        <p:nvSpPr>
          <p:cNvPr id="117" name="Shape 117"/>
          <p:cNvSpPr txBox="1"/>
          <p:nvPr/>
        </p:nvSpPr>
        <p:spPr>
          <a:xfrm>
            <a:off x="786550" y="1893825"/>
            <a:ext cx="2364600" cy="3245100"/>
          </a:xfrm>
          <a:prstGeom prst="rect">
            <a:avLst/>
          </a:prstGeom>
          <a:noFill/>
          <a:ln>
            <a:noFill/>
          </a:ln>
        </p:spPr>
        <p:txBody>
          <a:bodyPr lIns="91425" tIns="91425" rIns="91425" bIns="91425" anchor="t" anchorCtr="0">
            <a:noAutofit/>
          </a:bodyPr>
          <a:lstStyle/>
          <a:p>
            <a:pPr lvl="0" algn="ctr" rtl="0">
              <a:lnSpc>
                <a:spcPct val="70000"/>
              </a:lnSpc>
              <a:spcBef>
                <a:spcPts val="1000"/>
              </a:spcBef>
              <a:spcAft>
                <a:spcPts val="1200"/>
              </a:spcAft>
              <a:buNone/>
            </a:pPr>
            <a:r>
              <a:rPr lang="en-US" sz="2000" b="1" dirty="0">
                <a:solidFill>
                  <a:schemeClr val="dk1"/>
                </a:solidFill>
              </a:rPr>
              <a:t>Cutaneous lesions</a:t>
            </a:r>
          </a:p>
          <a:p>
            <a:pPr marL="457200" lvl="0" indent="-355600" rtl="0">
              <a:lnSpc>
                <a:spcPct val="70000"/>
              </a:lnSpc>
              <a:spcBef>
                <a:spcPts val="1000"/>
              </a:spcBef>
              <a:spcAft>
                <a:spcPts val="1200"/>
              </a:spcAft>
              <a:buClr>
                <a:schemeClr val="dk1"/>
              </a:buClr>
              <a:buSzPct val="100000"/>
              <a:buChar char="•"/>
            </a:pPr>
            <a:r>
              <a:rPr lang="en-US" sz="2000" dirty="0">
                <a:solidFill>
                  <a:schemeClr val="dk1"/>
                </a:solidFill>
              </a:rPr>
              <a:t>verrucous or ulcerative</a:t>
            </a:r>
          </a:p>
          <a:p>
            <a:pPr marL="457200" lvl="0" indent="-355600" rtl="0">
              <a:lnSpc>
                <a:spcPct val="70000"/>
              </a:lnSpc>
              <a:spcBef>
                <a:spcPts val="1000"/>
              </a:spcBef>
              <a:spcAft>
                <a:spcPts val="1200"/>
              </a:spcAft>
              <a:buClr>
                <a:schemeClr val="dk1"/>
              </a:buClr>
              <a:buSzPct val="100000"/>
              <a:buChar char="•"/>
            </a:pPr>
            <a:r>
              <a:rPr lang="en-US" sz="2000" dirty="0">
                <a:solidFill>
                  <a:schemeClr val="dk1"/>
                </a:solidFill>
              </a:rPr>
              <a:t>asymptomatic</a:t>
            </a:r>
          </a:p>
          <a:p>
            <a:pPr lvl="0" rtl="0">
              <a:lnSpc>
                <a:spcPct val="100000"/>
              </a:lnSpc>
              <a:spcBef>
                <a:spcPts val="1000"/>
              </a:spcBef>
              <a:spcAft>
                <a:spcPts val="1200"/>
              </a:spcAft>
              <a:buNone/>
            </a:pPr>
            <a:endParaRPr sz="2000" dirty="0">
              <a:solidFill>
                <a:schemeClr val="dk1"/>
              </a:solidFill>
            </a:endParaRPr>
          </a:p>
        </p:txBody>
      </p:sp>
      <p:sp>
        <p:nvSpPr>
          <p:cNvPr id="118" name="Shape 118"/>
          <p:cNvSpPr txBox="1"/>
          <p:nvPr/>
        </p:nvSpPr>
        <p:spPr>
          <a:xfrm>
            <a:off x="367725" y="5258425"/>
            <a:ext cx="11491200" cy="1268700"/>
          </a:xfrm>
          <a:prstGeom prst="rect">
            <a:avLst/>
          </a:prstGeom>
          <a:noFill/>
          <a:ln>
            <a:noFill/>
          </a:ln>
        </p:spPr>
        <p:txBody>
          <a:bodyPr lIns="91425" tIns="91425" rIns="91425" bIns="91425" anchor="t" anchorCtr="0">
            <a:noAutofit/>
          </a:bodyPr>
          <a:lstStyle/>
          <a:p>
            <a:pPr marL="228600" lvl="0" indent="-216534" rtl="0">
              <a:lnSpc>
                <a:spcPct val="70000"/>
              </a:lnSpc>
              <a:spcBef>
                <a:spcPts val="1000"/>
              </a:spcBef>
              <a:buClr>
                <a:schemeClr val="dk1"/>
              </a:buClr>
              <a:buSzPct val="100000"/>
              <a:buChar char="•"/>
            </a:pPr>
            <a:r>
              <a:rPr lang="en-US" sz="2400">
                <a:solidFill>
                  <a:schemeClr val="dk1"/>
                </a:solidFill>
              </a:rPr>
              <a:t>Other organ sites reported include the eye, liver, breast, thyroid, and adrenal gland.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838200" y="365125"/>
            <a:ext cx="10515600" cy="7962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Initial </a:t>
            </a:r>
            <a:r>
              <a:rPr lang="en-US">
                <a:latin typeface="Arial"/>
                <a:ea typeface="Arial"/>
                <a:cs typeface="Arial"/>
                <a:sym typeface="Arial"/>
              </a:rPr>
              <a:t>D</a:t>
            </a:r>
            <a:r>
              <a:rPr lang="en-US" sz="4400" b="0" i="0" u="none" strike="noStrike" cap="none">
                <a:solidFill>
                  <a:schemeClr val="dk1"/>
                </a:solidFill>
                <a:latin typeface="Arial"/>
                <a:ea typeface="Arial"/>
                <a:cs typeface="Arial"/>
                <a:sym typeface="Arial"/>
              </a:rPr>
              <a:t>iagnosis</a:t>
            </a:r>
          </a:p>
        </p:txBody>
      </p:sp>
      <p:sp>
        <p:nvSpPr>
          <p:cNvPr id="124" name="Shape 124"/>
          <p:cNvSpPr txBox="1">
            <a:spLocks noGrp="1"/>
          </p:cNvSpPr>
          <p:nvPr>
            <p:ph type="body" idx="1"/>
          </p:nvPr>
        </p:nvSpPr>
        <p:spPr>
          <a:xfrm>
            <a:off x="838200" y="1230575"/>
            <a:ext cx="10515600" cy="5186400"/>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buNone/>
            </a:pPr>
            <a:r>
              <a:rPr lang="en-US" sz="2000" dirty="0">
                <a:highlight>
                  <a:srgbClr val="FFFFFF"/>
                </a:highlight>
                <a:latin typeface="Arial"/>
                <a:ea typeface="Arial"/>
                <a:cs typeface="Arial"/>
                <a:sym typeface="Arial"/>
              </a:rPr>
              <a:t>Clinically, blastomycosis can be difficult to recognize even in the endemic areas where clinicians are aware of this problem. </a:t>
            </a:r>
          </a:p>
          <a:p>
            <a:pPr marL="0" lvl="0" indent="0" rtl="0">
              <a:lnSpc>
                <a:spcPct val="115000"/>
              </a:lnSpc>
              <a:spcBef>
                <a:spcPts val="0"/>
              </a:spcBef>
              <a:buNone/>
            </a:pPr>
            <a:endParaRPr sz="2000" dirty="0">
              <a:highlight>
                <a:srgbClr val="FFFFFF"/>
              </a:highlight>
              <a:latin typeface="Arial"/>
              <a:ea typeface="Arial"/>
              <a:cs typeface="Arial"/>
              <a:sym typeface="Arial"/>
            </a:endParaRPr>
          </a:p>
          <a:p>
            <a:pPr lvl="0" rtl="0">
              <a:lnSpc>
                <a:spcPct val="115000"/>
              </a:lnSpc>
              <a:spcBef>
                <a:spcPts val="0"/>
              </a:spcBef>
              <a:buClr>
                <a:schemeClr val="dk1"/>
              </a:buClr>
              <a:buSzPct val="100000"/>
              <a:buFont typeface="Arial"/>
              <a:buChar char="•"/>
            </a:pPr>
            <a:r>
              <a:rPr lang="en-US" sz="2000" dirty="0">
                <a:highlight>
                  <a:srgbClr val="FFFFFF"/>
                </a:highlight>
                <a:latin typeface="Arial"/>
                <a:ea typeface="Arial"/>
                <a:cs typeface="Arial"/>
                <a:sym typeface="Arial"/>
              </a:rPr>
              <a:t>At the University of Mississippi Medical Center (Jackson, MS), the suspected initial diagnosis of blastomycosis was only correctly suspected in 18% of 123 patients.(7)  </a:t>
            </a:r>
          </a:p>
          <a:p>
            <a:pPr lvl="0" rtl="0">
              <a:lnSpc>
                <a:spcPct val="115000"/>
              </a:lnSpc>
              <a:spcBef>
                <a:spcPts val="0"/>
              </a:spcBef>
              <a:buClr>
                <a:schemeClr val="dk1"/>
              </a:buClr>
              <a:buSzPct val="100000"/>
              <a:buFont typeface="Arial"/>
              <a:buChar char="•"/>
            </a:pPr>
            <a:r>
              <a:rPr lang="en-US" sz="2000" dirty="0">
                <a:highlight>
                  <a:srgbClr val="FFFFFF"/>
                </a:highlight>
                <a:latin typeface="Arial"/>
                <a:ea typeface="Arial"/>
                <a:cs typeface="Arial"/>
                <a:sym typeface="Arial"/>
              </a:rPr>
              <a:t>Most Common misdiagnosis </a:t>
            </a:r>
          </a:p>
          <a:p>
            <a:pPr marR="0" lvl="2" algn="l" rtl="0">
              <a:lnSpc>
                <a:spcPct val="115000"/>
              </a:lnSpc>
              <a:spcBef>
                <a:spcPts val="0"/>
              </a:spcBef>
            </a:pPr>
            <a:r>
              <a:rPr lang="en-US" dirty="0">
                <a:highlight>
                  <a:srgbClr val="FFFFFF"/>
                </a:highlight>
                <a:latin typeface="Arial"/>
                <a:ea typeface="Arial"/>
                <a:cs typeface="Arial"/>
                <a:sym typeface="Arial"/>
              </a:rPr>
              <a:t>Pneumonia (40%)</a:t>
            </a:r>
          </a:p>
          <a:p>
            <a:pPr marR="0" lvl="2" algn="l" rtl="0">
              <a:lnSpc>
                <a:spcPct val="115000"/>
              </a:lnSpc>
              <a:spcBef>
                <a:spcPts val="0"/>
              </a:spcBef>
            </a:pPr>
            <a:r>
              <a:rPr lang="en-US" dirty="0">
                <a:highlight>
                  <a:srgbClr val="FFFFFF"/>
                </a:highlight>
                <a:latin typeface="Arial"/>
                <a:ea typeface="Arial"/>
                <a:cs typeface="Arial"/>
                <a:sym typeface="Arial"/>
              </a:rPr>
              <a:t>Malignant tumors (16%)</a:t>
            </a:r>
          </a:p>
          <a:p>
            <a:pPr marR="0" lvl="2" algn="l" rtl="0">
              <a:lnSpc>
                <a:spcPct val="115000"/>
              </a:lnSpc>
              <a:spcBef>
                <a:spcPts val="0"/>
              </a:spcBef>
            </a:pPr>
            <a:r>
              <a:rPr lang="en-US" dirty="0">
                <a:highlight>
                  <a:srgbClr val="FFFFFF"/>
                </a:highlight>
                <a:latin typeface="Arial"/>
                <a:ea typeface="Arial"/>
                <a:cs typeface="Arial"/>
                <a:sym typeface="Arial"/>
              </a:rPr>
              <a:t>Tuberculosis (14%)</a:t>
            </a:r>
          </a:p>
          <a:p>
            <a:pPr lvl="0" rtl="0">
              <a:lnSpc>
                <a:spcPct val="115000"/>
              </a:lnSpc>
              <a:spcBef>
                <a:spcPts val="0"/>
              </a:spcBef>
              <a:buClr>
                <a:schemeClr val="dk1"/>
              </a:buClr>
              <a:buSzPct val="100000"/>
              <a:buFont typeface="Arial"/>
              <a:buChar char="•"/>
            </a:pPr>
            <a:r>
              <a:rPr lang="en-US" sz="2000" dirty="0">
                <a:highlight>
                  <a:srgbClr val="FFFFFF"/>
                </a:highlight>
                <a:latin typeface="Arial"/>
                <a:ea typeface="Arial"/>
                <a:cs typeface="Arial"/>
                <a:sym typeface="Arial"/>
              </a:rPr>
              <a:t>Cutaneous involvement makes recognition easier, percentage of correct initial diagnosis to 64%. </a:t>
            </a:r>
          </a:p>
          <a:p>
            <a:pPr marL="228600" marR="0" lvl="0" indent="-204470" algn="l" rtl="0">
              <a:lnSpc>
                <a:spcPct val="115000"/>
              </a:lnSpc>
              <a:spcBef>
                <a:spcPts val="0"/>
              </a:spcBef>
              <a:buClr>
                <a:schemeClr val="dk1"/>
              </a:buClr>
              <a:buSzPct val="100000"/>
              <a:buFont typeface="Arial"/>
              <a:buChar char="•"/>
            </a:pPr>
            <a:r>
              <a:rPr lang="en-US" sz="2000" dirty="0">
                <a:highlight>
                  <a:srgbClr val="FFFFFF"/>
                </a:highlight>
                <a:latin typeface="Arial"/>
                <a:ea typeface="Arial"/>
                <a:cs typeface="Arial"/>
                <a:sym typeface="Arial"/>
              </a:rPr>
              <a:t>Another associated disease commonly found in </a:t>
            </a:r>
            <a:r>
              <a:rPr lang="en-US" sz="2000" dirty="0" err="1">
                <a:highlight>
                  <a:srgbClr val="FFFFFF"/>
                </a:highlight>
                <a:latin typeface="Arial"/>
                <a:ea typeface="Arial"/>
                <a:cs typeface="Arial"/>
                <a:sym typeface="Arial"/>
              </a:rPr>
              <a:t>blastomycotic</a:t>
            </a:r>
            <a:r>
              <a:rPr lang="en-US" sz="2000" dirty="0">
                <a:highlight>
                  <a:srgbClr val="FFFFFF"/>
                </a:highlight>
                <a:latin typeface="Arial"/>
                <a:ea typeface="Arial"/>
                <a:cs typeface="Arial"/>
                <a:sym typeface="Arial"/>
              </a:rPr>
              <a:t> patients was diabetes mellitus (22%).</a:t>
            </a:r>
          </a:p>
          <a:p>
            <a:pPr marL="228600" marR="0" lvl="0" indent="-204470" algn="l" rtl="0">
              <a:lnSpc>
                <a:spcPct val="115000"/>
              </a:lnSpc>
              <a:spcBef>
                <a:spcPts val="0"/>
              </a:spcBef>
              <a:buClr>
                <a:schemeClr val="dk1"/>
              </a:buClr>
              <a:buSzPct val="100000"/>
              <a:buFont typeface="Arial"/>
              <a:buChar char="•"/>
            </a:pPr>
            <a:r>
              <a:rPr lang="en-US" sz="2000" dirty="0">
                <a:highlight>
                  <a:srgbClr val="FFFFFF"/>
                </a:highlight>
                <a:latin typeface="Arial"/>
                <a:ea typeface="Arial"/>
                <a:cs typeface="Arial"/>
                <a:sym typeface="Arial"/>
              </a:rPr>
              <a:t>Underlying immuno-depressive conditions &amp; diabetes mellitus (22%)</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838200" y="365125"/>
            <a:ext cx="10515600" cy="8379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Diagnostic </a:t>
            </a:r>
            <a:r>
              <a:rPr lang="en-US">
                <a:latin typeface="Arial"/>
                <a:ea typeface="Arial"/>
                <a:cs typeface="Arial"/>
                <a:sym typeface="Arial"/>
              </a:rPr>
              <a:t>T</a:t>
            </a:r>
            <a:r>
              <a:rPr lang="en-US" sz="4400" b="0" i="0" u="none" strike="noStrike" cap="none">
                <a:solidFill>
                  <a:schemeClr val="dk1"/>
                </a:solidFill>
                <a:latin typeface="Arial"/>
                <a:ea typeface="Arial"/>
                <a:cs typeface="Arial"/>
                <a:sym typeface="Arial"/>
              </a:rPr>
              <a:t>ests</a:t>
            </a:r>
          </a:p>
        </p:txBody>
      </p:sp>
      <p:sp>
        <p:nvSpPr>
          <p:cNvPr id="130" name="Shape 130"/>
          <p:cNvSpPr txBox="1">
            <a:spLocks noGrp="1"/>
          </p:cNvSpPr>
          <p:nvPr>
            <p:ph type="body" idx="1"/>
          </p:nvPr>
        </p:nvSpPr>
        <p:spPr>
          <a:xfrm>
            <a:off x="838200" y="1327350"/>
            <a:ext cx="10515600" cy="4849500"/>
          </a:xfrm>
          <a:prstGeom prst="rect">
            <a:avLst/>
          </a:prstGeom>
          <a:noFill/>
          <a:ln>
            <a:noFill/>
          </a:ln>
        </p:spPr>
        <p:txBody>
          <a:bodyPr lIns="91425" tIns="45700" rIns="91425" bIns="45700" anchor="t" anchorCtr="0">
            <a:noAutofit/>
          </a:bodyPr>
          <a:lstStyle/>
          <a:p>
            <a:pPr lvl="0" rtl="0">
              <a:lnSpc>
                <a:spcPct val="115000"/>
              </a:lnSpc>
              <a:spcBef>
                <a:spcPts val="0"/>
              </a:spcBef>
              <a:spcAft>
                <a:spcPts val="800"/>
              </a:spcAft>
              <a:buClr>
                <a:schemeClr val="dk1"/>
              </a:buClr>
              <a:buSzPct val="100000"/>
              <a:buFont typeface="Arial"/>
              <a:buChar char="•"/>
            </a:pPr>
            <a:r>
              <a:rPr lang="en-US" sz="2000" dirty="0">
                <a:highlight>
                  <a:srgbClr val="FFFFFF"/>
                </a:highlight>
                <a:latin typeface="Arial"/>
                <a:ea typeface="Arial"/>
                <a:cs typeface="Arial"/>
                <a:sym typeface="Arial"/>
              </a:rPr>
              <a:t>In order to make a diagnosis healthcare providers will use your history and physical condition along with diagnostic tests. </a:t>
            </a:r>
          </a:p>
          <a:p>
            <a:pPr lvl="2">
              <a:lnSpc>
                <a:spcPct val="115000"/>
              </a:lnSpc>
              <a:spcBef>
                <a:spcPts val="0"/>
              </a:spcBef>
              <a:spcAft>
                <a:spcPts val="800"/>
              </a:spcAft>
            </a:pPr>
            <a:r>
              <a:rPr lang="en-US" dirty="0">
                <a:highlight>
                  <a:srgbClr val="FFFFFF"/>
                </a:highlight>
                <a:latin typeface="Arial"/>
                <a:ea typeface="Arial"/>
                <a:cs typeface="Arial"/>
                <a:sym typeface="Arial"/>
              </a:rPr>
              <a:t>Imaging Tests</a:t>
            </a:r>
          </a:p>
          <a:p>
            <a:pPr lvl="2" rtl="0">
              <a:lnSpc>
                <a:spcPct val="115000"/>
              </a:lnSpc>
              <a:spcBef>
                <a:spcPts val="0"/>
              </a:spcBef>
              <a:spcAft>
                <a:spcPts val="800"/>
              </a:spcAft>
              <a:buSzPct val="100000"/>
              <a:buFont typeface="Arial"/>
            </a:pPr>
            <a:r>
              <a:rPr lang="en-US" dirty="0">
                <a:highlight>
                  <a:srgbClr val="FFFFFF"/>
                </a:highlight>
                <a:latin typeface="Arial"/>
                <a:ea typeface="Arial"/>
                <a:cs typeface="Arial"/>
                <a:sym typeface="Arial"/>
              </a:rPr>
              <a:t>Chest x-rays</a:t>
            </a:r>
          </a:p>
          <a:p>
            <a:pPr lvl="2" rtl="0">
              <a:lnSpc>
                <a:spcPct val="115000"/>
              </a:lnSpc>
              <a:spcBef>
                <a:spcPts val="0"/>
              </a:spcBef>
              <a:spcAft>
                <a:spcPts val="800"/>
              </a:spcAft>
              <a:buFont typeface="Arial"/>
            </a:pPr>
            <a:r>
              <a:rPr lang="en-US" dirty="0">
                <a:highlight>
                  <a:srgbClr val="FFFFFF"/>
                </a:highlight>
                <a:latin typeface="Arial"/>
                <a:ea typeface="Arial"/>
                <a:cs typeface="Arial"/>
                <a:sym typeface="Arial"/>
              </a:rPr>
              <a:t>Chest CT</a:t>
            </a:r>
            <a:br>
              <a:rPr lang="en-US" dirty="0">
                <a:highlight>
                  <a:srgbClr val="FFFFFF"/>
                </a:highlight>
                <a:latin typeface="Arial"/>
                <a:ea typeface="Arial"/>
                <a:cs typeface="Arial"/>
                <a:sym typeface="Arial"/>
              </a:rPr>
            </a:br>
            <a:endParaRPr lang="en-US" dirty="0">
              <a:highlight>
                <a:srgbClr val="FFFFFF"/>
              </a:highlight>
              <a:latin typeface="Arial"/>
              <a:ea typeface="Arial"/>
              <a:cs typeface="Arial"/>
              <a:sym typeface="Arial"/>
            </a:endParaRPr>
          </a:p>
          <a:p>
            <a:pPr lvl="1" rtl="0">
              <a:lnSpc>
                <a:spcPct val="115000"/>
              </a:lnSpc>
              <a:spcBef>
                <a:spcPts val="0"/>
              </a:spcBef>
              <a:spcAft>
                <a:spcPts val="800"/>
              </a:spcAft>
              <a:buSzPct val="100000"/>
            </a:pPr>
            <a:r>
              <a:rPr lang="en-US" sz="2000" dirty="0">
                <a:highlight>
                  <a:srgbClr val="FFFFFF"/>
                </a:highlight>
                <a:latin typeface="Arial"/>
                <a:ea typeface="Arial"/>
                <a:cs typeface="Arial"/>
                <a:sym typeface="Arial"/>
              </a:rPr>
              <a:t>Lab Tests-cultures may be done to see if Blastomyces will grow from the sample </a:t>
            </a:r>
          </a:p>
          <a:p>
            <a:pPr lvl="2" rtl="0">
              <a:lnSpc>
                <a:spcPct val="115000"/>
              </a:lnSpc>
              <a:spcBef>
                <a:spcPts val="0"/>
              </a:spcBef>
              <a:spcAft>
                <a:spcPts val="800"/>
              </a:spcAft>
              <a:buSzPct val="100000"/>
              <a:buFont typeface="Arial"/>
            </a:pPr>
            <a:r>
              <a:rPr lang="en-US" dirty="0">
                <a:highlight>
                  <a:srgbClr val="FFFFFF"/>
                </a:highlight>
                <a:latin typeface="Arial"/>
                <a:ea typeface="Arial"/>
                <a:cs typeface="Arial"/>
                <a:sym typeface="Arial"/>
              </a:rPr>
              <a:t>Sputum test - culture and exam</a:t>
            </a:r>
          </a:p>
          <a:p>
            <a:pPr lvl="2" rtl="0">
              <a:lnSpc>
                <a:spcPct val="115000"/>
              </a:lnSpc>
              <a:spcBef>
                <a:spcPts val="0"/>
              </a:spcBef>
              <a:spcAft>
                <a:spcPts val="800"/>
              </a:spcAft>
              <a:buFont typeface="Arial"/>
            </a:pPr>
            <a:r>
              <a:rPr lang="en-US" dirty="0">
                <a:highlight>
                  <a:srgbClr val="FFFFFF"/>
                </a:highlight>
                <a:latin typeface="Arial"/>
                <a:ea typeface="Arial"/>
                <a:cs typeface="Arial"/>
                <a:sym typeface="Arial"/>
              </a:rPr>
              <a:t>Urinalysis - culture</a:t>
            </a:r>
          </a:p>
          <a:p>
            <a:pPr lvl="2" rtl="0">
              <a:lnSpc>
                <a:spcPct val="115000"/>
              </a:lnSpc>
              <a:spcBef>
                <a:spcPts val="0"/>
              </a:spcBef>
              <a:spcAft>
                <a:spcPts val="800"/>
              </a:spcAft>
              <a:buFont typeface="Arial"/>
            </a:pPr>
            <a:r>
              <a:rPr lang="en-US" dirty="0">
                <a:highlight>
                  <a:srgbClr val="FFFFFF"/>
                </a:highlight>
                <a:latin typeface="Arial"/>
                <a:ea typeface="Arial"/>
                <a:cs typeface="Arial"/>
                <a:sym typeface="Arial"/>
              </a:rPr>
              <a:t>Skin biopsy</a:t>
            </a:r>
          </a:p>
          <a:p>
            <a:pPr lvl="2" rtl="0">
              <a:lnSpc>
                <a:spcPct val="115000"/>
              </a:lnSpc>
              <a:spcBef>
                <a:spcPts val="0"/>
              </a:spcBef>
              <a:spcAft>
                <a:spcPts val="800"/>
              </a:spcAft>
              <a:buFont typeface="Arial"/>
            </a:pPr>
            <a:r>
              <a:rPr lang="en-US" dirty="0">
                <a:highlight>
                  <a:srgbClr val="FFFFFF"/>
                </a:highlight>
                <a:latin typeface="Arial"/>
                <a:ea typeface="Arial"/>
                <a:cs typeface="Arial"/>
                <a:sym typeface="Arial"/>
              </a:rPr>
              <a:t>Tissue biopsy</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838200" y="365125"/>
            <a:ext cx="10515600" cy="920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Diagnostic </a:t>
            </a:r>
            <a:r>
              <a:rPr lang="en-US">
                <a:latin typeface="Arial"/>
                <a:ea typeface="Arial"/>
                <a:cs typeface="Arial"/>
                <a:sym typeface="Arial"/>
              </a:rPr>
              <a:t>T</a:t>
            </a:r>
            <a:r>
              <a:rPr lang="en-US" sz="4400" b="0" i="0" u="none" strike="noStrike" cap="none">
                <a:solidFill>
                  <a:schemeClr val="dk1"/>
                </a:solidFill>
                <a:latin typeface="Arial"/>
                <a:ea typeface="Arial"/>
                <a:cs typeface="Arial"/>
                <a:sym typeface="Arial"/>
              </a:rPr>
              <a:t>ests cont. </a:t>
            </a:r>
          </a:p>
        </p:txBody>
      </p:sp>
      <p:sp>
        <p:nvSpPr>
          <p:cNvPr id="136" name="Shape 136"/>
          <p:cNvSpPr txBox="1">
            <a:spLocks noGrp="1"/>
          </p:cNvSpPr>
          <p:nvPr>
            <p:ph type="body" idx="1"/>
          </p:nvPr>
        </p:nvSpPr>
        <p:spPr>
          <a:xfrm>
            <a:off x="838200" y="1493275"/>
            <a:ext cx="10515600" cy="4683600"/>
          </a:xfrm>
          <a:prstGeom prst="rect">
            <a:avLst/>
          </a:prstGeom>
          <a:noFill/>
          <a:ln>
            <a:noFill/>
          </a:ln>
        </p:spPr>
        <p:txBody>
          <a:bodyPr lIns="91425" tIns="45700" rIns="91425" bIns="45700" anchor="t" anchorCtr="0">
            <a:noAutofit/>
          </a:bodyPr>
          <a:lstStyle/>
          <a:p>
            <a:pPr marL="228600" marR="0" lvl="0" indent="-284480" algn="l" rtl="0">
              <a:lnSpc>
                <a:spcPct val="150000"/>
              </a:lnSpc>
              <a:spcBef>
                <a:spcPts val="0"/>
              </a:spcBef>
              <a:spcAft>
                <a:spcPts val="0"/>
              </a:spcAft>
              <a:buClr>
                <a:schemeClr val="dk1"/>
              </a:buClr>
              <a:buSzPct val="100000"/>
              <a:buFont typeface="Arial"/>
              <a:buChar char="•"/>
            </a:pPr>
            <a:r>
              <a:rPr lang="en-US" sz="2000" dirty="0" err="1">
                <a:latin typeface="Arial"/>
                <a:ea typeface="Arial"/>
                <a:cs typeface="Arial"/>
                <a:sym typeface="Arial"/>
              </a:rPr>
              <a:t>Blastomycosis</a:t>
            </a:r>
            <a:r>
              <a:rPr lang="en-US" sz="2000" dirty="0">
                <a:latin typeface="Arial"/>
                <a:ea typeface="Arial"/>
                <a:cs typeface="Arial"/>
                <a:sym typeface="Arial"/>
              </a:rPr>
              <a:t> may be asymptomatic, therefore diagnostic tests may not provide the results needed to make a conclusive diagnosis.  </a:t>
            </a:r>
          </a:p>
          <a:p>
            <a:pPr marL="0" marR="0" lvl="0" indent="0" algn="l" rtl="0">
              <a:lnSpc>
                <a:spcPct val="150000"/>
              </a:lnSpc>
              <a:spcBef>
                <a:spcPts val="0"/>
              </a:spcBef>
              <a:spcAft>
                <a:spcPts val="0"/>
              </a:spcAft>
              <a:buNone/>
            </a:pPr>
            <a:endParaRPr sz="2000" dirty="0">
              <a:latin typeface="Arial"/>
              <a:ea typeface="Arial"/>
              <a:cs typeface="Arial"/>
              <a:sym typeface="Arial"/>
            </a:endParaRPr>
          </a:p>
          <a:p>
            <a:pPr marL="228600" marR="0" lvl="0" indent="-284480" algn="l" rtl="0">
              <a:lnSpc>
                <a:spcPct val="150000"/>
              </a:lnSpc>
              <a:spcBef>
                <a:spcPts val="0"/>
              </a:spcBef>
              <a:spcAft>
                <a:spcPts val="0"/>
              </a:spcAft>
              <a:buClr>
                <a:schemeClr val="dk1"/>
              </a:buClr>
              <a:buSzPct val="100000"/>
              <a:buFont typeface="Arial"/>
              <a:buChar char="•"/>
            </a:pPr>
            <a:r>
              <a:rPr lang="en-US" sz="2000" dirty="0">
                <a:latin typeface="Arial"/>
                <a:ea typeface="Arial"/>
                <a:cs typeface="Arial"/>
                <a:sym typeface="Arial"/>
              </a:rPr>
              <a:t>In order to provide a definitive diagnosis it is crucial that </a:t>
            </a:r>
            <a:r>
              <a:rPr lang="en-US" sz="2000" i="1" dirty="0">
                <a:latin typeface="Arial"/>
                <a:ea typeface="Arial"/>
                <a:cs typeface="Arial"/>
                <a:sym typeface="Arial"/>
              </a:rPr>
              <a:t>B </a:t>
            </a:r>
            <a:r>
              <a:rPr lang="en-US" sz="2000" i="1" dirty="0" err="1">
                <a:latin typeface="Arial"/>
                <a:ea typeface="Arial"/>
                <a:cs typeface="Arial"/>
                <a:sym typeface="Arial"/>
              </a:rPr>
              <a:t>dermatitidis</a:t>
            </a:r>
            <a:r>
              <a:rPr lang="en-US" sz="2000" i="1" dirty="0">
                <a:latin typeface="Arial"/>
                <a:ea typeface="Arial"/>
                <a:cs typeface="Arial"/>
                <a:sym typeface="Arial"/>
              </a:rPr>
              <a:t> </a:t>
            </a:r>
            <a:r>
              <a:rPr lang="en-US" sz="2000" dirty="0">
                <a:latin typeface="Arial"/>
                <a:ea typeface="Arial"/>
                <a:cs typeface="Arial"/>
                <a:sym typeface="Arial"/>
              </a:rPr>
              <a:t>is visualized.  </a:t>
            </a:r>
          </a:p>
          <a:p>
            <a:pPr marR="0" lvl="1" algn="l" rtl="0">
              <a:lnSpc>
                <a:spcPct val="150000"/>
              </a:lnSpc>
              <a:spcBef>
                <a:spcPts val="0"/>
              </a:spcBef>
              <a:spcAft>
                <a:spcPts val="0"/>
              </a:spcAft>
              <a:buSzPct val="100000"/>
            </a:pPr>
            <a:r>
              <a:rPr lang="en-US" sz="2000" dirty="0">
                <a:latin typeface="Arial"/>
                <a:ea typeface="Arial"/>
                <a:cs typeface="Arial"/>
                <a:sym typeface="Arial"/>
              </a:rPr>
              <a:t>This should be done prior to doing a culture to confirm the diagnosis.  </a:t>
            </a:r>
          </a:p>
          <a:p>
            <a:pPr marR="0" lvl="1" algn="l" rtl="0">
              <a:lnSpc>
                <a:spcPct val="150000"/>
              </a:lnSpc>
              <a:spcBef>
                <a:spcPts val="0"/>
              </a:spcBef>
              <a:spcAft>
                <a:spcPts val="0"/>
              </a:spcAft>
              <a:buSzPct val="100000"/>
            </a:pPr>
            <a:r>
              <a:rPr lang="en-US" sz="2000" dirty="0">
                <a:latin typeface="Arial"/>
                <a:ea typeface="Arial"/>
                <a:cs typeface="Arial"/>
                <a:sym typeface="Arial"/>
              </a:rPr>
              <a:t>To have an absolute diagnosis, it is important to isolate and identify the organism on a sputum culture</a:t>
            </a:r>
          </a:p>
          <a:p>
            <a:pPr marL="0" marR="0" lvl="0" indent="0" algn="l" rtl="0">
              <a:lnSpc>
                <a:spcPct val="150000"/>
              </a:lnSpc>
              <a:spcBef>
                <a:spcPts val="0"/>
              </a:spcBef>
              <a:spcAft>
                <a:spcPts val="0"/>
              </a:spcAft>
              <a:buNone/>
            </a:pPr>
            <a:endParaRPr sz="2000" dirty="0">
              <a:latin typeface="Arial"/>
              <a:ea typeface="Arial"/>
              <a:cs typeface="Arial"/>
              <a:sym typeface="Arial"/>
            </a:endParaRPr>
          </a:p>
          <a:p>
            <a:pPr lvl="0" rtl="0">
              <a:lnSpc>
                <a:spcPct val="150000"/>
              </a:lnSpc>
              <a:spcBef>
                <a:spcPts val="0"/>
              </a:spcBef>
              <a:buClr>
                <a:schemeClr val="dk1"/>
              </a:buClr>
              <a:buSzPct val="100000"/>
              <a:buFont typeface="Arial"/>
              <a:buChar char="•"/>
            </a:pPr>
            <a:r>
              <a:rPr lang="en-US" sz="2000" dirty="0">
                <a:latin typeface="Arial"/>
                <a:ea typeface="Arial"/>
                <a:cs typeface="Arial"/>
                <a:sym typeface="Arial"/>
              </a:rPr>
              <a:t> Skin tests are not reliable unless sample is viewed under a microscope</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DE47E-985C-4480-A91F-A6B452BB0A7B}"/>
              </a:ext>
            </a:extLst>
          </p:cNvPr>
          <p:cNvSpPr>
            <a:spLocks noGrp="1"/>
          </p:cNvSpPr>
          <p:nvPr>
            <p:ph type="title"/>
          </p:nvPr>
        </p:nvSpPr>
        <p:spPr/>
        <p:txBody>
          <a:bodyPr/>
          <a:lstStyle/>
          <a:p>
            <a:pPr algn="ctr"/>
            <a:r>
              <a:rPr lang="en-US" dirty="0"/>
              <a:t>Visualization of Blastomycosis</a:t>
            </a:r>
            <a:endParaRPr lang="en-GB" dirty="0"/>
          </a:p>
        </p:txBody>
      </p:sp>
      <p:sp>
        <p:nvSpPr>
          <p:cNvPr id="3" name="Text Placeholder 2">
            <a:extLst>
              <a:ext uri="{FF2B5EF4-FFF2-40B4-BE49-F238E27FC236}">
                <a16:creationId xmlns:a16="http://schemas.microsoft.com/office/drawing/2014/main" id="{D72BF462-1D9D-4AFE-894E-AB5CE98BF5B8}"/>
              </a:ext>
            </a:extLst>
          </p:cNvPr>
          <p:cNvSpPr>
            <a:spLocks noGrp="1"/>
          </p:cNvSpPr>
          <p:nvPr>
            <p:ph type="body" idx="1"/>
          </p:nvPr>
        </p:nvSpPr>
        <p:spPr/>
        <p:txBody>
          <a:bodyPr/>
          <a:lstStyle/>
          <a:p>
            <a:r>
              <a:rPr lang="en-US" dirty="0"/>
              <a:t>Blastomycosis appears as round,</a:t>
            </a:r>
          </a:p>
          <a:p>
            <a:pPr marL="177800" indent="0">
              <a:buNone/>
            </a:pPr>
            <a:r>
              <a:rPr lang="en-US" dirty="0"/>
              <a:t> multinucleated yeast cells </a:t>
            </a:r>
          </a:p>
          <a:p>
            <a:pPr marL="177800" indent="0">
              <a:buNone/>
            </a:pPr>
            <a:endParaRPr lang="en-US" dirty="0"/>
          </a:p>
          <a:p>
            <a:pPr marL="177800" indent="0">
              <a:buNone/>
            </a:pPr>
            <a:endParaRPr lang="en-US" dirty="0"/>
          </a:p>
          <a:p>
            <a:pPr marL="177800" indent="0">
              <a:buNone/>
            </a:pPr>
            <a:endParaRPr lang="en-US" dirty="0"/>
          </a:p>
          <a:p>
            <a:r>
              <a:rPr lang="en-US" dirty="0"/>
              <a:t>This is unlike Mycobacterium </a:t>
            </a:r>
          </a:p>
          <a:p>
            <a:pPr marL="177800" indent="0">
              <a:buNone/>
            </a:pPr>
            <a:r>
              <a:rPr lang="en-US" dirty="0"/>
              <a:t>tuberculosis cells as they appear</a:t>
            </a:r>
          </a:p>
          <a:p>
            <a:pPr marL="177800" indent="0">
              <a:buNone/>
            </a:pPr>
            <a:r>
              <a:rPr lang="en-US" dirty="0"/>
              <a:t> elongated</a:t>
            </a:r>
            <a:endParaRPr lang="en-GB" dirty="0"/>
          </a:p>
        </p:txBody>
      </p:sp>
      <p:sp>
        <p:nvSpPr>
          <p:cNvPr id="4" name="Rectangle 3">
            <a:extLst>
              <a:ext uri="{FF2B5EF4-FFF2-40B4-BE49-F238E27FC236}">
                <a16:creationId xmlns:a16="http://schemas.microsoft.com/office/drawing/2014/main" id="{A4506843-F59F-4C27-A48C-6F4C00B5A7E6}"/>
              </a:ext>
            </a:extLst>
          </p:cNvPr>
          <p:cNvSpPr/>
          <p:nvPr/>
        </p:nvSpPr>
        <p:spPr>
          <a:xfrm>
            <a:off x="6950241" y="1825625"/>
            <a:ext cx="4403558" cy="2458453"/>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a:p>
            <a:pPr algn="ctr"/>
            <a:endParaRPr lang="en-US" sz="3600" dirty="0"/>
          </a:p>
          <a:p>
            <a:pPr algn="ctr"/>
            <a:endParaRPr lang="en-US" sz="3600" dirty="0"/>
          </a:p>
          <a:p>
            <a:pPr algn="ctr"/>
            <a:r>
              <a:rPr lang="en-US" sz="3600" dirty="0"/>
              <a:t>          B</a:t>
            </a:r>
            <a:r>
              <a:rPr lang="en-US" sz="3600" dirty="0">
                <a:solidFill>
                  <a:schemeClr val="bg1"/>
                </a:solidFill>
              </a:rPr>
              <a:t>lastomycosis</a:t>
            </a:r>
            <a:endParaRPr lang="en-GB" sz="3600" dirty="0">
              <a:solidFill>
                <a:schemeClr val="bg1"/>
              </a:solidFill>
            </a:endParaRPr>
          </a:p>
        </p:txBody>
      </p:sp>
      <p:sp>
        <p:nvSpPr>
          <p:cNvPr id="5" name="Rectangle 4">
            <a:extLst>
              <a:ext uri="{FF2B5EF4-FFF2-40B4-BE49-F238E27FC236}">
                <a16:creationId xmlns:a16="http://schemas.microsoft.com/office/drawing/2014/main" id="{1172ED6D-6D5F-4084-8E10-BEA11BDEFA8E}"/>
              </a:ext>
            </a:extLst>
          </p:cNvPr>
          <p:cNvSpPr/>
          <p:nvPr/>
        </p:nvSpPr>
        <p:spPr>
          <a:xfrm>
            <a:off x="7764378" y="4519696"/>
            <a:ext cx="3589421" cy="197317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a:p>
            <a:pPr algn="ctr"/>
            <a:endParaRPr lang="en-US" sz="3600" dirty="0"/>
          </a:p>
          <a:p>
            <a:pPr algn="ctr"/>
            <a:r>
              <a:rPr lang="en-US" sz="3600" dirty="0"/>
              <a:t>Tuberculosis </a:t>
            </a:r>
            <a:endParaRPr lang="en-GB" sz="3600" dirty="0"/>
          </a:p>
        </p:txBody>
      </p:sp>
    </p:spTree>
    <p:extLst>
      <p:ext uri="{BB962C8B-B14F-4D97-AF65-F5344CB8AC3E}">
        <p14:creationId xmlns:p14="http://schemas.microsoft.com/office/powerpoint/2010/main" val="1910222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D0A6E-CAB4-47AE-8A6A-DE02A5447DD5}"/>
              </a:ext>
            </a:extLst>
          </p:cNvPr>
          <p:cNvSpPr>
            <a:spLocks noGrp="1"/>
          </p:cNvSpPr>
          <p:nvPr>
            <p:ph type="title"/>
          </p:nvPr>
        </p:nvSpPr>
        <p:spPr/>
        <p:txBody>
          <a:bodyPr/>
          <a:lstStyle/>
          <a:p>
            <a:pPr algn="ctr"/>
            <a:r>
              <a:rPr lang="en-US" dirty="0"/>
              <a:t>Visualization (continued)</a:t>
            </a:r>
            <a:endParaRPr lang="en-GB" dirty="0"/>
          </a:p>
        </p:txBody>
      </p:sp>
      <p:sp>
        <p:nvSpPr>
          <p:cNvPr id="3" name="Text Placeholder 2">
            <a:extLst>
              <a:ext uri="{FF2B5EF4-FFF2-40B4-BE49-F238E27FC236}">
                <a16:creationId xmlns:a16="http://schemas.microsoft.com/office/drawing/2014/main" id="{84CC906E-D84D-4F14-A599-8F3E55F88BED}"/>
              </a:ext>
            </a:extLst>
          </p:cNvPr>
          <p:cNvSpPr>
            <a:spLocks noGrp="1"/>
          </p:cNvSpPr>
          <p:nvPr>
            <p:ph type="body" idx="1"/>
          </p:nvPr>
        </p:nvSpPr>
        <p:spPr/>
        <p:txBody>
          <a:bodyPr/>
          <a:lstStyle/>
          <a:p>
            <a:pPr marL="177800"/>
            <a:r>
              <a:rPr lang="en-US" dirty="0"/>
              <a:t>Micro graph of a tissue from a person infected with blastomycosis </a:t>
            </a:r>
            <a:endParaRPr lang="en-GB" dirty="0"/>
          </a:p>
        </p:txBody>
      </p:sp>
      <p:sp>
        <p:nvSpPr>
          <p:cNvPr id="4" name="Rectangle 3">
            <a:extLst>
              <a:ext uri="{FF2B5EF4-FFF2-40B4-BE49-F238E27FC236}">
                <a16:creationId xmlns:a16="http://schemas.microsoft.com/office/drawing/2014/main" id="{B9D9D505-1B62-4C32-935E-FB338C0672E5}"/>
              </a:ext>
            </a:extLst>
          </p:cNvPr>
          <p:cNvSpPr/>
          <p:nvPr/>
        </p:nvSpPr>
        <p:spPr>
          <a:xfrm>
            <a:off x="2148587" y="2502277"/>
            <a:ext cx="6175948" cy="2998033"/>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A73D9806-8030-4840-90CE-199DA10E1673}"/>
              </a:ext>
            </a:extLst>
          </p:cNvPr>
          <p:cNvSpPr txBox="1"/>
          <p:nvPr/>
        </p:nvSpPr>
        <p:spPr>
          <a:xfrm>
            <a:off x="8583186" y="4545122"/>
            <a:ext cx="2103472" cy="1323439"/>
          </a:xfrm>
          <a:prstGeom prst="rect">
            <a:avLst/>
          </a:prstGeom>
          <a:noFill/>
        </p:spPr>
        <p:txBody>
          <a:bodyPr wrap="square" rtlCol="0">
            <a:spAutoFit/>
          </a:bodyPr>
          <a:lstStyle/>
          <a:p>
            <a:pPr marL="177800"/>
            <a:r>
              <a:rPr lang="en-US" sz="2000" dirty="0"/>
              <a:t>Shows large budding cells configured in chains </a:t>
            </a:r>
            <a:endParaRPr lang="en-GB" sz="2000" dirty="0"/>
          </a:p>
        </p:txBody>
      </p:sp>
    </p:spTree>
    <p:extLst>
      <p:ext uri="{BB962C8B-B14F-4D97-AF65-F5344CB8AC3E}">
        <p14:creationId xmlns:p14="http://schemas.microsoft.com/office/powerpoint/2010/main" val="1401808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68B7-E55C-4CAB-97BC-BF916C628E35}"/>
              </a:ext>
            </a:extLst>
          </p:cNvPr>
          <p:cNvSpPr>
            <a:spLocks noGrp="1"/>
          </p:cNvSpPr>
          <p:nvPr>
            <p:ph type="title"/>
          </p:nvPr>
        </p:nvSpPr>
        <p:spPr/>
        <p:txBody>
          <a:bodyPr/>
          <a:lstStyle/>
          <a:p>
            <a:pPr algn="ctr"/>
            <a:r>
              <a:rPr lang="en-US" dirty="0"/>
              <a:t>Lab test for Blastomycosis </a:t>
            </a:r>
            <a:endParaRPr lang="en-GB" dirty="0"/>
          </a:p>
        </p:txBody>
      </p:sp>
      <p:sp>
        <p:nvSpPr>
          <p:cNvPr id="3" name="Text Placeholder 2">
            <a:extLst>
              <a:ext uri="{FF2B5EF4-FFF2-40B4-BE49-F238E27FC236}">
                <a16:creationId xmlns:a16="http://schemas.microsoft.com/office/drawing/2014/main" id="{43927B4C-F22F-4DD5-8B32-07D12BDE1977}"/>
              </a:ext>
            </a:extLst>
          </p:cNvPr>
          <p:cNvSpPr>
            <a:spLocks noGrp="1"/>
          </p:cNvSpPr>
          <p:nvPr>
            <p:ph type="body" idx="1"/>
          </p:nvPr>
        </p:nvSpPr>
        <p:spPr/>
        <p:txBody>
          <a:bodyPr/>
          <a:lstStyle/>
          <a:p>
            <a:r>
              <a:rPr lang="en-US" dirty="0"/>
              <a:t>Urine, blood, or sputum specimen used  for blastomycosis </a:t>
            </a:r>
          </a:p>
          <a:p>
            <a:r>
              <a:rPr lang="en-US" dirty="0"/>
              <a:t>For blood, plasma specimen is collected</a:t>
            </a:r>
          </a:p>
          <a:p>
            <a:pPr marL="177800" indent="0">
              <a:buNone/>
            </a:pPr>
            <a:r>
              <a:rPr lang="en-US" dirty="0"/>
              <a:t> and mixed with heparin or sodium citrate</a:t>
            </a:r>
          </a:p>
          <a:p>
            <a:pPr marL="177800" indent="0">
              <a:buNone/>
            </a:pPr>
            <a:r>
              <a:rPr lang="en-US" dirty="0"/>
              <a:t> in a tube.</a:t>
            </a:r>
          </a:p>
          <a:p>
            <a:r>
              <a:rPr lang="en-US" dirty="0"/>
              <a:t>Content is centrifuged for 15 minutes</a:t>
            </a:r>
          </a:p>
          <a:p>
            <a:r>
              <a:rPr lang="en-US" dirty="0"/>
              <a:t>Centrifuge is pipetted into a plastic </a:t>
            </a:r>
          </a:p>
          <a:p>
            <a:pPr marL="177800" indent="0">
              <a:buNone/>
            </a:pPr>
            <a:r>
              <a:rPr lang="en-US" dirty="0"/>
              <a:t> screw cap vial.</a:t>
            </a:r>
          </a:p>
          <a:p>
            <a:r>
              <a:rPr lang="en-US" dirty="0">
                <a:latin typeface="Arial"/>
                <a:ea typeface="Arial"/>
                <a:cs typeface="Arial"/>
                <a:sym typeface="Arial"/>
              </a:rPr>
              <a:t>Definitive diagnosis is done by isolating the fungus from tissue samples</a:t>
            </a:r>
            <a:endParaRPr lang="en-US" dirty="0"/>
          </a:p>
          <a:p>
            <a:pPr marL="177800" indent="0">
              <a:buNone/>
            </a:pPr>
            <a:endParaRPr lang="en-GB" dirty="0"/>
          </a:p>
        </p:txBody>
      </p:sp>
      <p:sp>
        <p:nvSpPr>
          <p:cNvPr id="4" name="Rectangle 3">
            <a:extLst>
              <a:ext uri="{FF2B5EF4-FFF2-40B4-BE49-F238E27FC236}">
                <a16:creationId xmlns:a16="http://schemas.microsoft.com/office/drawing/2014/main" id="{414988FA-0B2E-47E9-A54B-E6CCF3C76731}"/>
              </a:ext>
            </a:extLst>
          </p:cNvPr>
          <p:cNvSpPr/>
          <p:nvPr/>
        </p:nvSpPr>
        <p:spPr>
          <a:xfrm>
            <a:off x="7552041" y="2432855"/>
            <a:ext cx="3092114" cy="2855495"/>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4098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838200" y="365125"/>
            <a:ext cx="10515600" cy="881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dirty="0">
                <a:latin typeface="Arial"/>
                <a:ea typeface="Arial"/>
                <a:cs typeface="Arial"/>
                <a:sym typeface="Arial"/>
              </a:rPr>
              <a:t>Etiology </a:t>
            </a:r>
            <a:endParaRPr lang="en-US" sz="4400" b="0" i="0" u="none" strike="noStrike" cap="none" dirty="0">
              <a:solidFill>
                <a:schemeClr val="dk1"/>
              </a:solidFill>
              <a:latin typeface="Arial"/>
              <a:ea typeface="Arial"/>
              <a:cs typeface="Arial"/>
              <a:sym typeface="Arial"/>
            </a:endParaRPr>
          </a:p>
        </p:txBody>
      </p:sp>
      <p:sp>
        <p:nvSpPr>
          <p:cNvPr id="142" name="Shape 142"/>
          <p:cNvSpPr txBox="1">
            <a:spLocks noGrp="1"/>
          </p:cNvSpPr>
          <p:nvPr>
            <p:ph type="body" idx="1"/>
          </p:nvPr>
        </p:nvSpPr>
        <p:spPr>
          <a:xfrm>
            <a:off x="838200" y="1246825"/>
            <a:ext cx="10515600" cy="4930026"/>
          </a:xfrm>
          <a:prstGeom prst="rect">
            <a:avLst/>
          </a:prstGeom>
          <a:noFill/>
          <a:ln w="9525" cap="flat" cmpd="sng">
            <a:solidFill>
              <a:srgbClr val="000000"/>
            </a:solidFill>
            <a:prstDash val="solid"/>
            <a:round/>
            <a:headEnd type="none" w="med" len="med"/>
            <a:tailEnd type="none" w="med" len="med"/>
          </a:ln>
        </p:spPr>
        <p:txBody>
          <a:bodyPr lIns="91425" tIns="45700" rIns="91425" bIns="45700" anchor="t" anchorCtr="0">
            <a:noAutofit/>
          </a:bodyPr>
          <a:lstStyle/>
          <a:p>
            <a:pPr lvl="0">
              <a:lnSpc>
                <a:spcPct val="150000"/>
              </a:lnSpc>
              <a:spcBef>
                <a:spcPts val="1200"/>
              </a:spcBef>
              <a:spcAft>
                <a:spcPts val="1200"/>
              </a:spcAft>
            </a:pPr>
            <a:r>
              <a:rPr lang="en-US" sz="2000" dirty="0">
                <a:highlight>
                  <a:srgbClr val="FFFFFF"/>
                </a:highlight>
                <a:latin typeface="+mn-lt"/>
                <a:ea typeface="Arial"/>
                <a:cs typeface="Arial"/>
                <a:sym typeface="Arial"/>
              </a:rPr>
              <a:t>Blastomycosis is caused by the fungus </a:t>
            </a:r>
            <a:r>
              <a:rPr lang="en-GB" sz="2000" i="1" dirty="0">
                <a:highlight>
                  <a:srgbClr val="FFFFFF"/>
                </a:highlight>
                <a:latin typeface="+mn-lt"/>
              </a:rPr>
              <a:t>Blastomyces dermatitidis</a:t>
            </a:r>
            <a:endParaRPr lang="en-US" sz="2000" dirty="0">
              <a:highlight>
                <a:srgbClr val="FFFFFF"/>
              </a:highlight>
              <a:latin typeface="+mn-lt"/>
              <a:ea typeface="Arial"/>
              <a:cs typeface="Arial"/>
              <a:sym typeface="Arial"/>
            </a:endParaRPr>
          </a:p>
          <a:p>
            <a:pPr lvl="0">
              <a:lnSpc>
                <a:spcPct val="150000"/>
              </a:lnSpc>
              <a:spcBef>
                <a:spcPts val="1200"/>
              </a:spcBef>
              <a:spcAft>
                <a:spcPts val="1200"/>
              </a:spcAft>
            </a:pPr>
            <a:r>
              <a:rPr lang="en-US" sz="2000" dirty="0">
                <a:highlight>
                  <a:srgbClr val="FFFFFF"/>
                </a:highlight>
                <a:latin typeface="+mn-lt"/>
                <a:ea typeface="Arial"/>
                <a:cs typeface="Arial"/>
                <a:sym typeface="Arial"/>
              </a:rPr>
              <a:t>B. </a:t>
            </a:r>
            <a:r>
              <a:rPr lang="en-US" sz="2000" i="1" dirty="0" err="1">
                <a:highlight>
                  <a:srgbClr val="FFFFFF"/>
                </a:highlight>
                <a:latin typeface="+mn-lt"/>
                <a:ea typeface="Arial"/>
                <a:cs typeface="Arial"/>
                <a:sym typeface="Arial"/>
              </a:rPr>
              <a:t>dermatidis</a:t>
            </a:r>
            <a:r>
              <a:rPr lang="en-US" sz="2000" i="1" dirty="0">
                <a:highlight>
                  <a:srgbClr val="FFFFFF"/>
                </a:highlight>
                <a:latin typeface="+mn-lt"/>
                <a:ea typeface="Arial"/>
                <a:cs typeface="Arial"/>
                <a:sym typeface="Arial"/>
              </a:rPr>
              <a:t> </a:t>
            </a:r>
            <a:r>
              <a:rPr lang="en-US" sz="2000" dirty="0">
                <a:highlight>
                  <a:srgbClr val="FFFFFF"/>
                </a:highlight>
                <a:latin typeface="+mn-lt"/>
                <a:ea typeface="Arial"/>
                <a:cs typeface="Arial"/>
                <a:sym typeface="Arial"/>
              </a:rPr>
              <a:t>belongs to the phylum </a:t>
            </a:r>
            <a:r>
              <a:rPr lang="en-US" sz="2000" dirty="0" err="1">
                <a:latin typeface="+mn-lt"/>
                <a:ea typeface="Arial"/>
                <a:cs typeface="Arial"/>
                <a:sym typeface="Arial"/>
              </a:rPr>
              <a:t>Ascomycotia</a:t>
            </a:r>
            <a:r>
              <a:rPr lang="en-US" sz="2000" dirty="0">
                <a:latin typeface="+mn-lt"/>
                <a:ea typeface="Arial"/>
                <a:cs typeface="Arial"/>
                <a:sym typeface="Arial"/>
              </a:rPr>
              <a:t> and family </a:t>
            </a:r>
            <a:r>
              <a:rPr lang="en-US" sz="2000" dirty="0" err="1">
                <a:latin typeface="+mn-lt"/>
                <a:ea typeface="Arial"/>
                <a:cs typeface="Arial"/>
                <a:sym typeface="Arial"/>
              </a:rPr>
              <a:t>gellomycetaceae</a:t>
            </a:r>
            <a:r>
              <a:rPr lang="en-US" sz="2000" dirty="0">
                <a:latin typeface="+mn-lt"/>
                <a:ea typeface="Arial"/>
                <a:cs typeface="Arial"/>
                <a:sym typeface="Arial"/>
              </a:rPr>
              <a:t>,</a:t>
            </a:r>
          </a:p>
          <a:p>
            <a:pPr lvl="0">
              <a:lnSpc>
                <a:spcPct val="150000"/>
              </a:lnSpc>
              <a:spcBef>
                <a:spcPts val="1200"/>
              </a:spcBef>
              <a:spcAft>
                <a:spcPts val="1200"/>
              </a:spcAft>
            </a:pPr>
            <a:r>
              <a:rPr lang="en-US" sz="2000" dirty="0">
                <a:latin typeface="+mn-lt"/>
                <a:ea typeface="Arial"/>
                <a:cs typeface="Arial"/>
                <a:sym typeface="Arial"/>
              </a:rPr>
              <a:t>The fungus is thermally dimorphic. It has a fluffy white appearance at 25 degree Celsius and appears as brown folded yeast mold at 37 degrees</a:t>
            </a:r>
            <a:endParaRPr sz="2000" dirty="0">
              <a:highlight>
                <a:srgbClr val="FFFFFF"/>
              </a:highlight>
              <a:latin typeface="Arial"/>
              <a:ea typeface="Arial"/>
              <a:cs typeface="Arial"/>
              <a:sym typeface="Arial"/>
            </a:endParaRPr>
          </a:p>
          <a:p>
            <a:pPr marL="228600" marR="0" lvl="0" indent="-228600" algn="l" rtl="0">
              <a:lnSpc>
                <a:spcPct val="150000"/>
              </a:lnSpc>
              <a:spcBef>
                <a:spcPts val="1200"/>
              </a:spcBef>
              <a:spcAft>
                <a:spcPts val="1200"/>
              </a:spcAft>
              <a:buClr>
                <a:schemeClr val="dk1"/>
              </a:buClr>
              <a:buSzPct val="155555"/>
              <a:buFont typeface="Arial"/>
              <a:buNone/>
            </a:pPr>
            <a:endParaRPr sz="2000" dirty="0">
              <a:highlight>
                <a:srgbClr val="FFFFFF"/>
              </a:highlight>
              <a:latin typeface="Arial"/>
              <a:ea typeface="Arial"/>
              <a:cs typeface="Arial"/>
              <a:sym typeface="Arial"/>
            </a:endParaRPr>
          </a:p>
          <a:p>
            <a:pPr marL="228600" marR="0" lvl="0" indent="-228600" algn="l" rtl="0">
              <a:lnSpc>
                <a:spcPct val="150000"/>
              </a:lnSpc>
              <a:spcBef>
                <a:spcPts val="1200"/>
              </a:spcBef>
              <a:spcAft>
                <a:spcPts val="1200"/>
              </a:spcAft>
              <a:buClr>
                <a:schemeClr val="dk1"/>
              </a:buClr>
              <a:buSzPct val="254545"/>
              <a:buFont typeface="Arial"/>
              <a:buNone/>
            </a:pPr>
            <a:endParaRPr sz="2000" dirty="0">
              <a:highlight>
                <a:srgbClr val="FFFFFF"/>
              </a:highlight>
              <a:latin typeface="Arial"/>
              <a:ea typeface="Arial"/>
              <a:cs typeface="Arial"/>
              <a:sym typeface="Arial"/>
            </a:endParaRPr>
          </a:p>
          <a:p>
            <a:pPr marL="228600" marR="0" lvl="0" indent="-228600" algn="l" rtl="0">
              <a:lnSpc>
                <a:spcPct val="150000"/>
              </a:lnSpc>
              <a:spcBef>
                <a:spcPts val="1200"/>
              </a:spcBef>
              <a:spcAft>
                <a:spcPts val="1200"/>
              </a:spcAft>
              <a:buClr>
                <a:schemeClr val="dk1"/>
              </a:buClr>
              <a:buSzPct val="254545"/>
              <a:buFont typeface="Arial"/>
              <a:buNone/>
            </a:pPr>
            <a:endParaRPr sz="2000" dirty="0">
              <a:highlight>
                <a:srgbClr val="FFFFFF"/>
              </a:highlight>
              <a:latin typeface="Arial"/>
              <a:ea typeface="Arial"/>
              <a:cs typeface="Arial"/>
              <a:sym typeface="Arial"/>
            </a:endParaRPr>
          </a:p>
          <a:p>
            <a:pPr marL="228600" marR="0" lvl="0" indent="-228600" algn="l" rtl="0">
              <a:lnSpc>
                <a:spcPct val="150000"/>
              </a:lnSpc>
              <a:spcBef>
                <a:spcPts val="1200"/>
              </a:spcBef>
              <a:spcAft>
                <a:spcPts val="1200"/>
              </a:spcAft>
              <a:buClr>
                <a:schemeClr val="dk1"/>
              </a:buClr>
              <a:buSzPct val="254545"/>
              <a:buFont typeface="Arial"/>
              <a:buNone/>
            </a:pPr>
            <a:endParaRPr sz="2000" dirty="0">
              <a:highlight>
                <a:srgbClr val="FFFFFF"/>
              </a:highlight>
              <a:latin typeface="Arial"/>
              <a:ea typeface="Arial"/>
              <a:cs typeface="Arial"/>
              <a:sym typeface="Arial"/>
            </a:endParaRPr>
          </a:p>
          <a:p>
            <a:pPr marL="228600" marR="0" lvl="0" indent="-228600" algn="l" rtl="0">
              <a:lnSpc>
                <a:spcPct val="150000"/>
              </a:lnSpc>
              <a:spcBef>
                <a:spcPts val="1200"/>
              </a:spcBef>
              <a:spcAft>
                <a:spcPts val="1200"/>
              </a:spcAft>
              <a:buClr>
                <a:schemeClr val="dk1"/>
              </a:buClr>
              <a:buSzPct val="254545"/>
              <a:buFont typeface="Arial"/>
              <a:buNone/>
            </a:pPr>
            <a:endParaRPr sz="2000" dirty="0">
              <a:highlight>
                <a:srgbClr val="FFFFFF"/>
              </a:highlight>
              <a:latin typeface="Arial"/>
              <a:ea typeface="Arial"/>
              <a:cs typeface="Arial"/>
              <a:sym typeface="Arial"/>
            </a:endParaRPr>
          </a:p>
        </p:txBody>
      </p:sp>
      <p:sp>
        <p:nvSpPr>
          <p:cNvPr id="143" name="Shape 143"/>
          <p:cNvSpPr txBox="1"/>
          <p:nvPr/>
        </p:nvSpPr>
        <p:spPr>
          <a:xfrm>
            <a:off x="2757900" y="5810000"/>
            <a:ext cx="386100" cy="285000"/>
          </a:xfrm>
          <a:prstGeom prst="rect">
            <a:avLst/>
          </a:prstGeom>
          <a:noFill/>
          <a:ln>
            <a:noFill/>
          </a:ln>
        </p:spPr>
        <p:txBody>
          <a:bodyPr lIns="91425" tIns="91425" rIns="91425" bIns="91425" anchor="t" anchorCtr="0">
            <a:noAutofit/>
          </a:bodyPr>
          <a:lstStyle/>
          <a:p>
            <a:pPr lvl="0">
              <a:spcBef>
                <a:spcPts val="0"/>
              </a:spcBef>
              <a:buNone/>
            </a:pPr>
            <a:endParaRPr b="1"/>
          </a:p>
        </p:txBody>
      </p:sp>
      <p:sp>
        <p:nvSpPr>
          <p:cNvPr id="144" name="Shape 144"/>
          <p:cNvSpPr txBox="1"/>
          <p:nvPr/>
        </p:nvSpPr>
        <p:spPr>
          <a:xfrm>
            <a:off x="1919867" y="5540875"/>
            <a:ext cx="3221025" cy="6360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b="1" dirty="0"/>
              <a:t>Spore-like appearance, with fluffy white mycelium at </a:t>
            </a:r>
            <a:r>
              <a:rPr lang="en-US" b="1" dirty="0" err="1"/>
              <a:t>25</a:t>
            </a:r>
            <a:r>
              <a:rPr lang="en-US" b="1" baseline="30000" dirty="0" err="1"/>
              <a:t>0</a:t>
            </a:r>
            <a:r>
              <a:rPr lang="en-US" b="1" dirty="0" err="1"/>
              <a:t>C</a:t>
            </a:r>
            <a:endParaRPr lang="en-US" b="1" dirty="0"/>
          </a:p>
        </p:txBody>
      </p:sp>
      <p:sp>
        <p:nvSpPr>
          <p:cNvPr id="145" name="Shape 145"/>
          <p:cNvSpPr txBox="1"/>
          <p:nvPr/>
        </p:nvSpPr>
        <p:spPr>
          <a:xfrm>
            <a:off x="11188350" y="5810000"/>
            <a:ext cx="386100" cy="285000"/>
          </a:xfrm>
          <a:prstGeom prst="rect">
            <a:avLst/>
          </a:prstGeom>
          <a:noFill/>
          <a:ln>
            <a:noFill/>
          </a:ln>
        </p:spPr>
        <p:txBody>
          <a:bodyPr lIns="91425" tIns="91425" rIns="91425" bIns="91425" anchor="t" anchorCtr="0">
            <a:noAutofit/>
          </a:bodyPr>
          <a:lstStyle/>
          <a:p>
            <a:pPr lvl="0" rtl="0">
              <a:spcBef>
                <a:spcPts val="0"/>
              </a:spcBef>
              <a:buNone/>
            </a:pPr>
            <a:r>
              <a:rPr lang="en-US" b="1">
                <a:solidFill>
                  <a:srgbClr val="F3F3F3"/>
                </a:solidFill>
              </a:rPr>
              <a:t>D</a:t>
            </a:r>
          </a:p>
        </p:txBody>
      </p:sp>
      <p:sp>
        <p:nvSpPr>
          <p:cNvPr id="146" name="Shape 146"/>
          <p:cNvSpPr txBox="1"/>
          <p:nvPr/>
        </p:nvSpPr>
        <p:spPr>
          <a:xfrm>
            <a:off x="8448825" y="4834625"/>
            <a:ext cx="386100" cy="285000"/>
          </a:xfrm>
          <a:prstGeom prst="rect">
            <a:avLst/>
          </a:prstGeom>
          <a:noFill/>
          <a:ln>
            <a:noFill/>
          </a:ln>
        </p:spPr>
        <p:txBody>
          <a:bodyPr lIns="91425" tIns="91425" rIns="91425" bIns="91425" anchor="t" anchorCtr="0">
            <a:noAutofit/>
          </a:bodyPr>
          <a:lstStyle/>
          <a:p>
            <a:pPr lvl="0" rtl="0">
              <a:spcBef>
                <a:spcPts val="0"/>
              </a:spcBef>
              <a:buNone/>
            </a:pPr>
            <a:r>
              <a:rPr lang="en-US" b="1">
                <a:solidFill>
                  <a:srgbClr val="F3F3F3"/>
                </a:solidFill>
              </a:rPr>
              <a:t>B</a:t>
            </a:r>
          </a:p>
        </p:txBody>
      </p:sp>
      <p:pic>
        <p:nvPicPr>
          <p:cNvPr id="149" name="Shape 149"/>
          <p:cNvPicPr preferRelativeResize="0"/>
          <p:nvPr/>
        </p:nvPicPr>
        <p:blipFill>
          <a:blip r:embed="rId3">
            <a:alphaModFix/>
          </a:blip>
          <a:stretch>
            <a:fillRect/>
          </a:stretch>
        </p:blipFill>
        <p:spPr>
          <a:xfrm>
            <a:off x="7807504" y="3714050"/>
            <a:ext cx="2341774" cy="1743075"/>
          </a:xfrm>
          <a:prstGeom prst="rect">
            <a:avLst/>
          </a:prstGeom>
          <a:noFill/>
          <a:ln>
            <a:noFill/>
          </a:ln>
        </p:spPr>
      </p:pic>
      <p:sp>
        <p:nvSpPr>
          <p:cNvPr id="150" name="Shape 150"/>
          <p:cNvSpPr txBox="1"/>
          <p:nvPr/>
        </p:nvSpPr>
        <p:spPr>
          <a:xfrm>
            <a:off x="7807504" y="5457149"/>
            <a:ext cx="2341800" cy="636000"/>
          </a:xfrm>
          <a:prstGeom prst="rect">
            <a:avLst/>
          </a:prstGeom>
          <a:solidFill>
            <a:srgbClr val="D9D9D9"/>
          </a:solidFill>
          <a:ln>
            <a:noFill/>
          </a:ln>
        </p:spPr>
        <p:txBody>
          <a:bodyPr lIns="91425" tIns="91425" rIns="91425" bIns="91425" anchor="t" anchorCtr="0">
            <a:noAutofit/>
          </a:bodyPr>
          <a:lstStyle/>
          <a:p>
            <a:pPr lvl="0" algn="ctr" rtl="0">
              <a:lnSpc>
                <a:spcPct val="115000"/>
              </a:lnSpc>
              <a:spcBef>
                <a:spcPts val="0"/>
              </a:spcBef>
              <a:buClr>
                <a:schemeClr val="dk1"/>
              </a:buClr>
              <a:buFont typeface="Arial"/>
              <a:buNone/>
            </a:pPr>
            <a:r>
              <a:rPr lang="en-US" b="1" dirty="0"/>
              <a:t>Organism cultured on blood agar at </a:t>
            </a:r>
            <a:r>
              <a:rPr lang="en-US" b="1" dirty="0" err="1"/>
              <a:t>37</a:t>
            </a:r>
            <a:r>
              <a:rPr lang="en-US" b="1" baseline="30000" dirty="0" err="1"/>
              <a:t>0</a:t>
            </a:r>
            <a:r>
              <a:rPr lang="en-US" b="1" dirty="0" err="1"/>
              <a:t>C</a:t>
            </a:r>
            <a:endParaRPr lang="en-US" b="1" dirty="0"/>
          </a:p>
        </p:txBody>
      </p:sp>
      <p:pic>
        <p:nvPicPr>
          <p:cNvPr id="152" name="Shape 152"/>
          <p:cNvPicPr preferRelativeResize="0"/>
          <p:nvPr/>
        </p:nvPicPr>
        <p:blipFill>
          <a:blip r:embed="rId4">
            <a:alphaModFix/>
          </a:blip>
          <a:stretch>
            <a:fillRect/>
          </a:stretch>
        </p:blipFill>
        <p:spPr>
          <a:xfrm>
            <a:off x="2301717" y="3797800"/>
            <a:ext cx="2457324" cy="1743075"/>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D4A1E-50B9-406C-934A-DCAA287C252C}"/>
              </a:ext>
            </a:extLst>
          </p:cNvPr>
          <p:cNvSpPr>
            <a:spLocks noGrp="1"/>
          </p:cNvSpPr>
          <p:nvPr>
            <p:ph type="title"/>
          </p:nvPr>
        </p:nvSpPr>
        <p:spPr/>
        <p:txBody>
          <a:bodyPr/>
          <a:lstStyle/>
          <a:p>
            <a:pPr algn="ctr"/>
            <a:r>
              <a:rPr lang="en-US" dirty="0"/>
              <a:t>Microbiologic Characteristics </a:t>
            </a:r>
            <a:endParaRPr lang="en-GB" dirty="0"/>
          </a:p>
        </p:txBody>
      </p:sp>
      <p:sp>
        <p:nvSpPr>
          <p:cNvPr id="3" name="Text Placeholder 2">
            <a:extLst>
              <a:ext uri="{FF2B5EF4-FFF2-40B4-BE49-F238E27FC236}">
                <a16:creationId xmlns:a16="http://schemas.microsoft.com/office/drawing/2014/main" id="{39BC22B5-4CF3-4618-839A-EC7F07AAC88C}"/>
              </a:ext>
            </a:extLst>
          </p:cNvPr>
          <p:cNvSpPr>
            <a:spLocks noGrp="1"/>
          </p:cNvSpPr>
          <p:nvPr>
            <p:ph type="body" idx="1"/>
          </p:nvPr>
        </p:nvSpPr>
        <p:spPr/>
        <p:txBody>
          <a:bodyPr/>
          <a:lstStyle/>
          <a:p>
            <a:r>
              <a:rPr lang="en-US" dirty="0"/>
              <a:t>Blastomycosis is dimorphic, meaning it assumes different forms depending on the temperature</a:t>
            </a:r>
          </a:p>
          <a:p>
            <a:r>
              <a:rPr lang="en-US" dirty="0"/>
              <a:t>The fungus exists in mold form at room temperature</a:t>
            </a:r>
          </a:p>
          <a:p>
            <a:r>
              <a:rPr lang="en-US" dirty="0"/>
              <a:t>It converts to yeast form when inhaled</a:t>
            </a:r>
          </a:p>
          <a:p>
            <a:r>
              <a:rPr lang="en-US" dirty="0"/>
              <a:t>The yeast form of blastomycosis contains 8-12 nuclei</a:t>
            </a:r>
          </a:p>
          <a:p>
            <a:r>
              <a:rPr lang="en-US" dirty="0"/>
              <a:t>Reproduces by single budding </a:t>
            </a:r>
            <a:endParaRPr lang="en-GB" dirty="0"/>
          </a:p>
        </p:txBody>
      </p:sp>
    </p:spTree>
    <p:extLst>
      <p:ext uri="{BB962C8B-B14F-4D97-AF65-F5344CB8AC3E}">
        <p14:creationId xmlns:p14="http://schemas.microsoft.com/office/powerpoint/2010/main" val="1080031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838200" y="365125"/>
            <a:ext cx="10515600" cy="8094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a:latin typeface="Arial"/>
                <a:ea typeface="Arial"/>
                <a:cs typeface="Arial"/>
                <a:sym typeface="Arial"/>
              </a:rPr>
              <a:t>T</a:t>
            </a:r>
            <a:r>
              <a:rPr lang="en-US" sz="4400" b="0" i="0" u="none" strike="noStrike" cap="none">
                <a:solidFill>
                  <a:schemeClr val="dk1"/>
                </a:solidFill>
                <a:latin typeface="Arial"/>
                <a:ea typeface="Arial"/>
                <a:cs typeface="Arial"/>
                <a:sym typeface="Arial"/>
              </a:rPr>
              <a:t>reatment</a:t>
            </a:r>
          </a:p>
        </p:txBody>
      </p:sp>
      <p:sp>
        <p:nvSpPr>
          <p:cNvPr id="158" name="Shape 158"/>
          <p:cNvSpPr txBox="1">
            <a:spLocks noGrp="1"/>
          </p:cNvSpPr>
          <p:nvPr>
            <p:ph type="body" idx="1"/>
          </p:nvPr>
        </p:nvSpPr>
        <p:spPr>
          <a:xfrm>
            <a:off x="838200" y="1405150"/>
            <a:ext cx="10515600" cy="4351200"/>
          </a:xfrm>
          <a:prstGeom prst="rect">
            <a:avLst/>
          </a:prstGeom>
          <a:noFill/>
          <a:ln>
            <a:noFill/>
          </a:ln>
        </p:spPr>
        <p:txBody>
          <a:bodyPr lIns="91425" tIns="45700" rIns="91425" bIns="45700" anchor="t" anchorCtr="0">
            <a:noAutofit/>
          </a:bodyPr>
          <a:lstStyle/>
          <a:p>
            <a:pPr marL="228600" marR="0" lvl="0" indent="-177800" algn="l" rtl="0">
              <a:lnSpc>
                <a:spcPct val="80000"/>
              </a:lnSpc>
              <a:spcBef>
                <a:spcPts val="1200"/>
              </a:spcBef>
              <a:spcAft>
                <a:spcPts val="600"/>
              </a:spcAft>
              <a:buClr>
                <a:schemeClr val="dk1"/>
              </a:buClr>
              <a:buSzPct val="100000"/>
              <a:buFont typeface="Arial"/>
              <a:buChar char="•"/>
            </a:pPr>
            <a:r>
              <a:rPr lang="en-US" sz="2000" b="0" i="0" u="none" strike="noStrike" cap="none" dirty="0">
                <a:solidFill>
                  <a:schemeClr val="dk1"/>
                </a:solidFill>
                <a:latin typeface="Arial"/>
                <a:ea typeface="Arial"/>
                <a:cs typeface="Arial"/>
                <a:sym typeface="Arial"/>
              </a:rPr>
              <a:t>A doctor may recommend medicine for mild blastomycosis infection </a:t>
            </a:r>
          </a:p>
          <a:p>
            <a:pPr marL="228600" marR="0" lvl="0" indent="-177800" algn="l" rtl="0">
              <a:lnSpc>
                <a:spcPct val="80000"/>
              </a:lnSpc>
              <a:spcBef>
                <a:spcPts val="1200"/>
              </a:spcBef>
              <a:spcAft>
                <a:spcPts val="600"/>
              </a:spcAft>
              <a:buClr>
                <a:schemeClr val="dk1"/>
              </a:buClr>
              <a:buSzPct val="100000"/>
              <a:buFont typeface="Arial"/>
              <a:buChar char="•"/>
            </a:pPr>
            <a:r>
              <a:rPr lang="en-US" sz="2000" b="0" i="0" u="none" strike="noStrike" cap="none" dirty="0">
                <a:solidFill>
                  <a:schemeClr val="dk1"/>
                </a:solidFill>
                <a:latin typeface="Arial"/>
                <a:ea typeface="Arial"/>
                <a:cs typeface="Arial"/>
                <a:sym typeface="Arial"/>
              </a:rPr>
              <a:t>Ant</a:t>
            </a:r>
            <a:r>
              <a:rPr lang="en-US" sz="2000" dirty="0">
                <a:latin typeface="Arial"/>
                <a:ea typeface="Arial"/>
                <a:cs typeface="Arial"/>
                <a:sym typeface="Arial"/>
              </a:rPr>
              <a:t>i</a:t>
            </a:r>
            <a:r>
              <a:rPr lang="en-US" sz="2000" b="0" i="0" u="none" strike="noStrike" cap="none" dirty="0">
                <a:solidFill>
                  <a:schemeClr val="dk1"/>
                </a:solidFill>
                <a:latin typeface="Arial"/>
                <a:ea typeface="Arial"/>
                <a:cs typeface="Arial"/>
                <a:sym typeface="Arial"/>
              </a:rPr>
              <a:t>-fungal medic</a:t>
            </a:r>
            <a:r>
              <a:rPr lang="en-US" sz="2000" dirty="0">
                <a:latin typeface="Arial"/>
                <a:ea typeface="Arial"/>
                <a:cs typeface="Arial"/>
                <a:sym typeface="Arial"/>
              </a:rPr>
              <a:t>ation is used when the fungus spreads outside the lungs</a:t>
            </a:r>
            <a:r>
              <a:rPr lang="en-US" sz="2000" b="0" i="0" u="none" strike="noStrike" cap="none" dirty="0">
                <a:solidFill>
                  <a:schemeClr val="dk1"/>
                </a:solidFill>
                <a:latin typeface="Arial"/>
                <a:ea typeface="Arial"/>
                <a:cs typeface="Arial"/>
                <a:sym typeface="Arial"/>
              </a:rPr>
              <a:t> (7)</a:t>
            </a:r>
          </a:p>
          <a:p>
            <a:pPr marL="228600" marR="0" lvl="0" indent="-177800" algn="l" rtl="0">
              <a:lnSpc>
                <a:spcPct val="80000"/>
              </a:lnSpc>
              <a:spcBef>
                <a:spcPts val="1200"/>
              </a:spcBef>
              <a:spcAft>
                <a:spcPts val="600"/>
              </a:spcAft>
              <a:buClr>
                <a:schemeClr val="dk1"/>
              </a:buClr>
              <a:buSzPct val="100000"/>
              <a:buFont typeface="Arial"/>
              <a:buChar char="•"/>
            </a:pPr>
            <a:r>
              <a:rPr lang="en-US" sz="2000" dirty="0">
                <a:latin typeface="Arial"/>
                <a:ea typeface="Arial"/>
                <a:cs typeface="Arial"/>
                <a:sym typeface="Arial"/>
              </a:rPr>
              <a:t>These include;</a:t>
            </a:r>
          </a:p>
          <a:p>
            <a:pPr lvl="1" indent="-177800">
              <a:lnSpc>
                <a:spcPct val="80000"/>
              </a:lnSpc>
              <a:spcBef>
                <a:spcPts val="1200"/>
              </a:spcBef>
              <a:spcAft>
                <a:spcPts val="600"/>
              </a:spcAft>
            </a:pPr>
            <a:r>
              <a:rPr lang="en-US" sz="2000" b="0" i="0" u="none" strike="noStrike" cap="none" dirty="0">
                <a:solidFill>
                  <a:schemeClr val="dk1"/>
                </a:solidFill>
                <a:latin typeface="Arial"/>
                <a:ea typeface="Arial"/>
                <a:cs typeface="Arial"/>
                <a:sym typeface="Arial"/>
              </a:rPr>
              <a:t>Fluconazole</a:t>
            </a:r>
          </a:p>
          <a:p>
            <a:pPr lvl="1" indent="-177800">
              <a:lnSpc>
                <a:spcPct val="80000"/>
              </a:lnSpc>
              <a:spcBef>
                <a:spcPts val="1200"/>
              </a:spcBef>
              <a:spcAft>
                <a:spcPts val="600"/>
              </a:spcAft>
            </a:pPr>
            <a:r>
              <a:rPr lang="en-US" sz="2000" b="0" i="0" u="none" strike="noStrike" cap="none" dirty="0">
                <a:solidFill>
                  <a:schemeClr val="dk1"/>
                </a:solidFill>
                <a:latin typeface="Arial"/>
                <a:ea typeface="Arial"/>
                <a:cs typeface="Arial"/>
                <a:sym typeface="Arial"/>
              </a:rPr>
              <a:t>Itraconazole</a:t>
            </a:r>
          </a:p>
          <a:p>
            <a:pPr lvl="1" indent="-177800">
              <a:lnSpc>
                <a:spcPct val="80000"/>
              </a:lnSpc>
              <a:spcBef>
                <a:spcPts val="1200"/>
              </a:spcBef>
              <a:spcAft>
                <a:spcPts val="600"/>
              </a:spcAft>
            </a:pPr>
            <a:r>
              <a:rPr lang="en-US" sz="2000" b="0" i="0" u="none" strike="noStrike" cap="none" dirty="0">
                <a:solidFill>
                  <a:schemeClr val="dk1"/>
                </a:solidFill>
                <a:latin typeface="Arial"/>
                <a:ea typeface="Arial"/>
                <a:cs typeface="Arial"/>
                <a:sym typeface="Arial"/>
              </a:rPr>
              <a:t>Ketoconazole</a:t>
            </a:r>
          </a:p>
          <a:p>
            <a:pPr lvl="1" indent="-177800">
              <a:lnSpc>
                <a:spcPct val="80000"/>
              </a:lnSpc>
              <a:spcBef>
                <a:spcPts val="1200"/>
              </a:spcBef>
              <a:spcAft>
                <a:spcPts val="600"/>
              </a:spcAft>
            </a:pPr>
            <a:r>
              <a:rPr lang="en-US" sz="2000" b="0" i="0" u="none" strike="noStrike" cap="none" dirty="0">
                <a:solidFill>
                  <a:schemeClr val="dk1"/>
                </a:solidFill>
                <a:latin typeface="Arial"/>
                <a:ea typeface="Arial"/>
                <a:cs typeface="Arial"/>
                <a:sym typeface="Arial"/>
              </a:rPr>
              <a:t>Amphotericin B may be used for severe infections.</a:t>
            </a:r>
          </a:p>
          <a:p>
            <a:pPr marL="50800" marR="0" lvl="0" indent="0" algn="l" rtl="0">
              <a:lnSpc>
                <a:spcPct val="80000"/>
              </a:lnSpc>
              <a:spcBef>
                <a:spcPts val="1200"/>
              </a:spcBef>
              <a:spcAft>
                <a:spcPts val="600"/>
              </a:spcAft>
              <a:buClr>
                <a:schemeClr val="dk1"/>
              </a:buClr>
              <a:buSzPct val="100000"/>
              <a:buNone/>
            </a:pPr>
            <a:r>
              <a:rPr lang="en-US" sz="2000" dirty="0">
                <a:latin typeface="Arial"/>
                <a:ea typeface="Arial"/>
                <a:cs typeface="Arial"/>
                <a:sym typeface="Arial"/>
              </a:rPr>
              <a:t>Ongoing f</a:t>
            </a:r>
            <a:r>
              <a:rPr lang="en-US" sz="2000" b="0" i="0" u="none" strike="noStrike" cap="none" dirty="0">
                <a:solidFill>
                  <a:schemeClr val="dk1"/>
                </a:solidFill>
                <a:latin typeface="Arial"/>
                <a:ea typeface="Arial"/>
                <a:cs typeface="Arial"/>
                <a:sym typeface="Arial"/>
              </a:rPr>
              <a:t>ollow-ups with your doctor is required to avoid re-infection</a:t>
            </a:r>
          </a:p>
          <a:p>
            <a:pPr marL="228600" marR="0" lvl="0" indent="-228600" algn="l" rtl="0">
              <a:lnSpc>
                <a:spcPct val="80000"/>
              </a:lnSpc>
              <a:spcBef>
                <a:spcPts val="1200"/>
              </a:spcBef>
              <a:spcAft>
                <a:spcPts val="600"/>
              </a:spcAft>
              <a:buClr>
                <a:schemeClr val="dk1"/>
              </a:buClr>
              <a:buSzPct val="140000"/>
              <a:buFont typeface="Arial"/>
              <a:buNone/>
            </a:pPr>
            <a:endParaRPr sz="2000" b="0" i="0" u="none" strike="noStrike" cap="none" dirty="0">
              <a:solidFill>
                <a:schemeClr val="dk1"/>
              </a:solidFill>
              <a:latin typeface="Arial"/>
              <a:ea typeface="Arial"/>
              <a:cs typeface="Arial"/>
              <a:sym typeface="Arial"/>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345675" y="110601"/>
            <a:ext cx="11355000" cy="10176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3600" b="0" i="0" u="none" strike="noStrike" cap="none" dirty="0">
                <a:solidFill>
                  <a:schemeClr val="dk1"/>
                </a:solidFill>
                <a:latin typeface="Arial"/>
                <a:ea typeface="Arial"/>
                <a:cs typeface="Arial"/>
                <a:sym typeface="Arial"/>
              </a:rPr>
              <a:t>Description of the Organism and how it causes the disease  </a:t>
            </a:r>
          </a:p>
        </p:txBody>
      </p:sp>
      <p:sp>
        <p:nvSpPr>
          <p:cNvPr id="164" name="Shape 164"/>
          <p:cNvSpPr txBox="1">
            <a:spLocks noGrp="1"/>
          </p:cNvSpPr>
          <p:nvPr>
            <p:ph type="body" idx="1"/>
          </p:nvPr>
        </p:nvSpPr>
        <p:spPr>
          <a:xfrm>
            <a:off x="913614" y="980278"/>
            <a:ext cx="10515600" cy="4942200"/>
          </a:xfrm>
          <a:prstGeom prst="rect">
            <a:avLst/>
          </a:prstGeom>
          <a:noFill/>
          <a:ln>
            <a:noFill/>
          </a:ln>
        </p:spPr>
        <p:txBody>
          <a:bodyPr lIns="91425" tIns="45700" rIns="91425" bIns="45700" anchor="t" anchorCtr="0">
            <a:noAutofit/>
          </a:bodyPr>
          <a:lstStyle/>
          <a:p>
            <a:pPr lvl="0" rtl="0">
              <a:lnSpc>
                <a:spcPct val="100000"/>
              </a:lnSpc>
              <a:spcBef>
                <a:spcPts val="600"/>
              </a:spcBef>
              <a:buSzPct val="100000"/>
            </a:pPr>
            <a:r>
              <a:rPr lang="en-US" sz="2000" dirty="0">
                <a:latin typeface="Arial"/>
                <a:ea typeface="Arial"/>
                <a:cs typeface="Arial"/>
                <a:sym typeface="Arial"/>
              </a:rPr>
              <a:t> Infection occurs from exposure to conidia of B. </a:t>
            </a:r>
            <a:r>
              <a:rPr lang="en-US" sz="2000" dirty="0" err="1">
                <a:latin typeface="Arial"/>
                <a:ea typeface="Arial"/>
                <a:cs typeface="Arial"/>
                <a:sym typeface="Arial"/>
              </a:rPr>
              <a:t>dermatidis</a:t>
            </a:r>
            <a:endParaRPr lang="en-US" sz="2000" dirty="0">
              <a:latin typeface="Arial"/>
              <a:ea typeface="Arial"/>
              <a:cs typeface="Arial"/>
              <a:sym typeface="Arial"/>
            </a:endParaRPr>
          </a:p>
          <a:p>
            <a:pPr lvl="1" rtl="0">
              <a:lnSpc>
                <a:spcPct val="100000"/>
              </a:lnSpc>
              <a:spcBef>
                <a:spcPts val="600"/>
              </a:spcBef>
              <a:buSzPct val="100000"/>
            </a:pPr>
            <a:r>
              <a:rPr lang="en-US" sz="2000" b="1" dirty="0">
                <a:latin typeface="Arial"/>
                <a:ea typeface="Arial"/>
                <a:cs typeface="Arial"/>
                <a:sym typeface="Arial"/>
              </a:rPr>
              <a:t>conidia</a:t>
            </a:r>
            <a:r>
              <a:rPr lang="en-US" sz="2000" dirty="0">
                <a:latin typeface="Arial"/>
                <a:ea typeface="Arial"/>
                <a:cs typeface="Arial"/>
                <a:sym typeface="Arial"/>
              </a:rPr>
              <a:t>: </a:t>
            </a:r>
            <a:r>
              <a:rPr lang="en-US" sz="2000" dirty="0">
                <a:solidFill>
                  <a:srgbClr val="222222"/>
                </a:solidFill>
                <a:latin typeface="Arial"/>
                <a:ea typeface="Arial"/>
                <a:cs typeface="Arial"/>
                <a:sym typeface="Arial"/>
              </a:rPr>
              <a:t>a spore produced asexually by various fungi at the tip of a specialized hypha</a:t>
            </a:r>
          </a:p>
          <a:p>
            <a:pPr lvl="0" rtl="0">
              <a:lnSpc>
                <a:spcPct val="100000"/>
              </a:lnSpc>
              <a:spcBef>
                <a:spcPts val="600"/>
              </a:spcBef>
              <a:buSzPct val="100000"/>
            </a:pPr>
            <a:r>
              <a:rPr lang="en-US" sz="2000" dirty="0">
                <a:latin typeface="Arial"/>
                <a:ea typeface="Arial"/>
                <a:cs typeface="Arial"/>
                <a:sym typeface="Arial"/>
              </a:rPr>
              <a:t> Inhalation of aerosolized conidia from soil are deposited into pulmonary alveoli</a:t>
            </a:r>
          </a:p>
          <a:p>
            <a:pPr lvl="0" rtl="0">
              <a:lnSpc>
                <a:spcPct val="100000"/>
              </a:lnSpc>
              <a:spcBef>
                <a:spcPts val="600"/>
              </a:spcBef>
              <a:buSzPct val="100000"/>
            </a:pPr>
            <a:r>
              <a:rPr lang="en-US" sz="2000" dirty="0">
                <a:latin typeface="Arial"/>
                <a:ea typeface="Arial"/>
                <a:cs typeface="Arial"/>
                <a:sym typeface="Arial"/>
              </a:rPr>
              <a:t> Conversion of B. </a:t>
            </a:r>
            <a:r>
              <a:rPr lang="en-US" sz="2000" dirty="0" err="1">
                <a:latin typeface="Arial"/>
                <a:ea typeface="Arial"/>
                <a:cs typeface="Arial"/>
                <a:sym typeface="Arial"/>
              </a:rPr>
              <a:t>dermatitidis</a:t>
            </a:r>
            <a:r>
              <a:rPr lang="en-US" sz="2000" dirty="0">
                <a:latin typeface="Arial"/>
                <a:ea typeface="Arial"/>
                <a:cs typeface="Arial"/>
                <a:sym typeface="Arial"/>
              </a:rPr>
              <a:t> to yeast occurs in the lung where the host inflammatory </a:t>
            </a:r>
            <a:br>
              <a:rPr lang="en-US" sz="2000" dirty="0">
                <a:latin typeface="Arial"/>
                <a:ea typeface="Arial"/>
                <a:cs typeface="Arial"/>
                <a:sym typeface="Arial"/>
              </a:rPr>
            </a:br>
            <a:r>
              <a:rPr lang="en-US" sz="2000" dirty="0">
                <a:latin typeface="Arial"/>
                <a:ea typeface="Arial"/>
                <a:cs typeface="Arial"/>
                <a:sym typeface="Arial"/>
              </a:rPr>
              <a:t>  response are triggered</a:t>
            </a:r>
          </a:p>
          <a:p>
            <a:pPr lvl="0" rtl="0">
              <a:lnSpc>
                <a:spcPct val="100000"/>
              </a:lnSpc>
              <a:spcBef>
                <a:spcPts val="600"/>
              </a:spcBef>
              <a:buSzPct val="100000"/>
            </a:pPr>
            <a:r>
              <a:rPr lang="en-US" sz="2000" dirty="0">
                <a:latin typeface="Arial"/>
                <a:ea typeface="Arial"/>
                <a:cs typeface="Arial"/>
                <a:sym typeface="Arial"/>
              </a:rPr>
              <a:t> Disease is spread to skin or other organs by yeasts that have not been phagocytized </a:t>
            </a:r>
            <a:br>
              <a:rPr lang="en-US" sz="2000" dirty="0">
                <a:latin typeface="Arial"/>
                <a:ea typeface="Arial"/>
                <a:cs typeface="Arial"/>
                <a:sym typeface="Arial"/>
              </a:rPr>
            </a:br>
            <a:r>
              <a:rPr lang="en-US" sz="2000" dirty="0">
                <a:latin typeface="Arial"/>
                <a:ea typeface="Arial"/>
                <a:cs typeface="Arial"/>
                <a:sym typeface="Arial"/>
              </a:rPr>
              <a:t>  through the blood or lymphatic system</a:t>
            </a:r>
          </a:p>
          <a:p>
            <a:pPr marL="0" lvl="0" indent="0" rtl="0">
              <a:spcBef>
                <a:spcPts val="600"/>
              </a:spcBef>
              <a:buNone/>
            </a:pPr>
            <a:br>
              <a:rPr lang="en-US" sz="2000" dirty="0">
                <a:latin typeface="Arial"/>
                <a:ea typeface="Arial"/>
                <a:cs typeface="Arial"/>
                <a:sym typeface="Arial"/>
              </a:rPr>
            </a:br>
            <a:br>
              <a:rPr lang="en-US" sz="2000" dirty="0">
                <a:latin typeface="Arial"/>
                <a:ea typeface="Arial"/>
                <a:cs typeface="Arial"/>
                <a:sym typeface="Arial"/>
              </a:rPr>
            </a:br>
            <a:r>
              <a:rPr lang="en-US" sz="2000" dirty="0">
                <a:latin typeface="Arial"/>
                <a:ea typeface="Arial"/>
                <a:cs typeface="Arial"/>
                <a:sym typeface="Arial"/>
              </a:rPr>
              <a:t> </a:t>
            </a:r>
            <a:br>
              <a:rPr lang="en-US" sz="2000" dirty="0">
                <a:latin typeface="Arial"/>
                <a:ea typeface="Arial"/>
                <a:cs typeface="Arial"/>
                <a:sym typeface="Arial"/>
              </a:rPr>
            </a:br>
            <a:endParaRPr lang="en-US" sz="2000" dirty="0">
              <a:latin typeface="Arial"/>
              <a:ea typeface="Arial"/>
              <a:cs typeface="Arial"/>
              <a:sym typeface="Arial"/>
            </a:endParaRPr>
          </a:p>
          <a:p>
            <a:pPr marL="228600" marR="0" lvl="0" indent="-228600" algn="l" rtl="0">
              <a:lnSpc>
                <a:spcPct val="90000"/>
              </a:lnSpc>
              <a:spcBef>
                <a:spcPts val="600"/>
              </a:spcBef>
              <a:buClr>
                <a:schemeClr val="dk1"/>
              </a:buClr>
              <a:buSzPct val="155555"/>
              <a:buFont typeface="Arial"/>
              <a:buNone/>
            </a:pPr>
            <a:endParaRPr sz="1800" dirty="0"/>
          </a:p>
        </p:txBody>
      </p:sp>
      <p:pic>
        <p:nvPicPr>
          <p:cNvPr id="165" name="Shape 165"/>
          <p:cNvPicPr preferRelativeResize="0"/>
          <p:nvPr/>
        </p:nvPicPr>
        <p:blipFill>
          <a:blip r:embed="rId3">
            <a:alphaModFix/>
          </a:blip>
          <a:stretch>
            <a:fillRect/>
          </a:stretch>
        </p:blipFill>
        <p:spPr>
          <a:xfrm>
            <a:off x="846875" y="3636675"/>
            <a:ext cx="2999100" cy="2274825"/>
          </a:xfrm>
          <a:prstGeom prst="rect">
            <a:avLst/>
          </a:prstGeom>
          <a:noFill/>
          <a:ln>
            <a:noFill/>
          </a:ln>
        </p:spPr>
      </p:pic>
      <p:sp>
        <p:nvSpPr>
          <p:cNvPr id="166" name="Shape 166"/>
          <p:cNvSpPr txBox="1"/>
          <p:nvPr/>
        </p:nvSpPr>
        <p:spPr>
          <a:xfrm>
            <a:off x="846875" y="5911625"/>
            <a:ext cx="2999100" cy="564300"/>
          </a:xfrm>
          <a:prstGeom prst="rect">
            <a:avLst/>
          </a:prstGeom>
          <a:solidFill>
            <a:srgbClr val="D9D9D9"/>
          </a:solidFill>
          <a:ln>
            <a:noFill/>
          </a:ln>
        </p:spPr>
        <p:txBody>
          <a:bodyPr lIns="91425" tIns="91425" rIns="91425" bIns="91425" anchor="t" anchorCtr="0">
            <a:noAutofit/>
          </a:bodyPr>
          <a:lstStyle/>
          <a:p>
            <a:pPr lvl="0" algn="ctr">
              <a:spcBef>
                <a:spcPts val="0"/>
              </a:spcBef>
              <a:buNone/>
            </a:pPr>
            <a:r>
              <a:rPr lang="en-US" sz="1100" b="1"/>
              <a:t>a low power view of hyphae growing away from the point of inoculation of a slide culture</a:t>
            </a:r>
          </a:p>
        </p:txBody>
      </p:sp>
      <p:pic>
        <p:nvPicPr>
          <p:cNvPr id="167" name="Shape 167"/>
          <p:cNvPicPr preferRelativeResize="0"/>
          <p:nvPr/>
        </p:nvPicPr>
        <p:blipFill>
          <a:blip r:embed="rId4">
            <a:alphaModFix/>
          </a:blip>
          <a:stretch>
            <a:fillRect/>
          </a:stretch>
        </p:blipFill>
        <p:spPr>
          <a:xfrm>
            <a:off x="4453425" y="3636675"/>
            <a:ext cx="2999100" cy="2274825"/>
          </a:xfrm>
          <a:prstGeom prst="rect">
            <a:avLst/>
          </a:prstGeom>
          <a:noFill/>
          <a:ln>
            <a:noFill/>
          </a:ln>
        </p:spPr>
      </p:pic>
      <p:sp>
        <p:nvSpPr>
          <p:cNvPr id="168" name="Shape 168"/>
          <p:cNvSpPr txBox="1"/>
          <p:nvPr/>
        </p:nvSpPr>
        <p:spPr>
          <a:xfrm>
            <a:off x="4453425" y="5911625"/>
            <a:ext cx="2999100" cy="630900"/>
          </a:xfrm>
          <a:prstGeom prst="rect">
            <a:avLst/>
          </a:prstGeom>
          <a:solidFill>
            <a:srgbClr val="D9D9D9"/>
          </a:solidFill>
          <a:ln>
            <a:noFill/>
          </a:ln>
        </p:spPr>
        <p:txBody>
          <a:bodyPr lIns="91425" tIns="91425" rIns="91425" bIns="91425" anchor="t" anchorCtr="0">
            <a:noAutofit/>
          </a:bodyPr>
          <a:lstStyle/>
          <a:p>
            <a:pPr lvl="0" algn="ctr">
              <a:spcBef>
                <a:spcPts val="0"/>
              </a:spcBef>
              <a:buNone/>
            </a:pPr>
            <a:r>
              <a:rPr lang="en-US" sz="1100" b="1"/>
              <a:t>another view of the "lollipop-like" conidiophore-conidia structures extending along the length of hyphae</a:t>
            </a:r>
          </a:p>
        </p:txBody>
      </p:sp>
      <p:pic>
        <p:nvPicPr>
          <p:cNvPr id="169" name="Shape 169"/>
          <p:cNvPicPr preferRelativeResize="0"/>
          <p:nvPr/>
        </p:nvPicPr>
        <p:blipFill>
          <a:blip r:embed="rId5">
            <a:alphaModFix/>
          </a:blip>
          <a:stretch>
            <a:fillRect/>
          </a:stretch>
        </p:blipFill>
        <p:spPr>
          <a:xfrm>
            <a:off x="8176275" y="3636675"/>
            <a:ext cx="2999100" cy="2274825"/>
          </a:xfrm>
          <a:prstGeom prst="rect">
            <a:avLst/>
          </a:prstGeom>
          <a:noFill/>
          <a:ln>
            <a:noFill/>
          </a:ln>
        </p:spPr>
      </p:pic>
      <p:sp>
        <p:nvSpPr>
          <p:cNvPr id="170" name="Shape 170"/>
          <p:cNvSpPr txBox="1"/>
          <p:nvPr/>
        </p:nvSpPr>
        <p:spPr>
          <a:xfrm>
            <a:off x="8176275" y="5911775"/>
            <a:ext cx="2999100" cy="6309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sz="1100" b="1"/>
              <a:t>more is better, another photo</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838200" y="365125"/>
            <a:ext cx="10515600" cy="5058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a:latin typeface="Arial"/>
                <a:ea typeface="Arial"/>
                <a:cs typeface="Arial"/>
                <a:sym typeface="Arial"/>
              </a:rPr>
              <a:t>P</a:t>
            </a:r>
            <a:r>
              <a:rPr lang="en-US" sz="4400" b="0" i="0" u="none" strike="noStrike" cap="none">
                <a:solidFill>
                  <a:schemeClr val="dk1"/>
                </a:solidFill>
                <a:latin typeface="Arial"/>
                <a:ea typeface="Arial"/>
                <a:cs typeface="Arial"/>
                <a:sym typeface="Arial"/>
              </a:rPr>
              <a:t>athology  </a:t>
            </a:r>
          </a:p>
        </p:txBody>
      </p:sp>
      <p:sp>
        <p:nvSpPr>
          <p:cNvPr id="176" name="Shape 176"/>
          <p:cNvSpPr txBox="1">
            <a:spLocks noGrp="1"/>
          </p:cNvSpPr>
          <p:nvPr>
            <p:ph type="body" idx="1"/>
          </p:nvPr>
        </p:nvSpPr>
        <p:spPr>
          <a:xfrm>
            <a:off x="838200" y="1103052"/>
            <a:ext cx="10515600" cy="4885500"/>
          </a:xfrm>
          <a:prstGeom prst="rect">
            <a:avLst/>
          </a:prstGeom>
          <a:noFill/>
          <a:ln>
            <a:noFill/>
          </a:ln>
        </p:spPr>
        <p:txBody>
          <a:bodyPr lIns="91425" tIns="45700" rIns="91425" bIns="45700" anchor="t" anchorCtr="0">
            <a:noAutofit/>
          </a:bodyPr>
          <a:lstStyle/>
          <a:p>
            <a:pPr marL="0" lvl="0" indent="0" rtl="0">
              <a:lnSpc>
                <a:spcPct val="100000"/>
              </a:lnSpc>
              <a:spcBef>
                <a:spcPts val="0"/>
              </a:spcBef>
              <a:buNone/>
            </a:pPr>
            <a:r>
              <a:rPr lang="en-US" sz="2000" dirty="0">
                <a:latin typeface="Arial"/>
                <a:ea typeface="Arial"/>
                <a:cs typeface="Arial"/>
                <a:sym typeface="Arial"/>
              </a:rPr>
              <a:t> • Primary site of infection is the pulmonary system.  This is ‘Pulmonary</a:t>
            </a:r>
            <a:br>
              <a:rPr lang="en-US" sz="2000" dirty="0">
                <a:latin typeface="Arial"/>
                <a:ea typeface="Arial"/>
                <a:cs typeface="Arial"/>
                <a:sym typeface="Arial"/>
              </a:rPr>
            </a:br>
            <a:r>
              <a:rPr lang="en-US" sz="2000" dirty="0">
                <a:latin typeface="Arial"/>
                <a:ea typeface="Arial"/>
                <a:cs typeface="Arial"/>
                <a:sym typeface="Arial"/>
              </a:rPr>
              <a:t>   </a:t>
            </a:r>
            <a:r>
              <a:rPr lang="en-US" sz="2000" dirty="0" err="1">
                <a:latin typeface="Arial"/>
                <a:ea typeface="Arial"/>
                <a:cs typeface="Arial"/>
                <a:sym typeface="Arial"/>
              </a:rPr>
              <a:t>blastomycosis</a:t>
            </a:r>
            <a:r>
              <a:rPr lang="en-US" sz="2000" dirty="0">
                <a:latin typeface="Arial"/>
                <a:ea typeface="Arial"/>
                <a:cs typeface="Arial"/>
                <a:sym typeface="Arial"/>
              </a:rPr>
              <a:t>’</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Sub-Categories of </a:t>
            </a:r>
            <a:r>
              <a:rPr lang="en-US" sz="2000" dirty="0" err="1">
                <a:latin typeface="Arial"/>
                <a:ea typeface="Arial"/>
                <a:cs typeface="Arial"/>
                <a:sym typeface="Arial"/>
              </a:rPr>
              <a:t>blastomycosis</a:t>
            </a:r>
            <a:r>
              <a:rPr lang="en-US" sz="2000" dirty="0">
                <a:latin typeface="Arial"/>
                <a:ea typeface="Arial"/>
                <a:cs typeface="Arial"/>
                <a:sym typeface="Arial"/>
              </a:rPr>
              <a:t> are:</a:t>
            </a:r>
          </a:p>
          <a:p>
            <a:pPr lvl="1" rtl="0">
              <a:lnSpc>
                <a:spcPct val="100000"/>
              </a:lnSpc>
              <a:spcBef>
                <a:spcPts val="0"/>
              </a:spcBef>
              <a:buSzPct val="100000"/>
            </a:pPr>
            <a:r>
              <a:rPr lang="en-US" sz="2000" dirty="0">
                <a:latin typeface="Arial"/>
                <a:ea typeface="Arial"/>
                <a:cs typeface="Arial"/>
                <a:sym typeface="Arial"/>
              </a:rPr>
              <a:t>Single organ system disease such as lymphatic system, liver system, skin and other organs</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May also cause generalized multi-organ disease leading to end stage hemodynamic collapse</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Chronic dermatologic manifestations of the disease includes cutaneous manifestations </a:t>
            </a:r>
            <a:br>
              <a:rPr lang="en-US" sz="2000" dirty="0">
                <a:latin typeface="Arial"/>
                <a:ea typeface="Arial"/>
                <a:cs typeface="Arial"/>
                <a:sym typeface="Arial"/>
              </a:rPr>
            </a:br>
            <a:r>
              <a:rPr lang="en-US" sz="2000" dirty="0">
                <a:latin typeface="Arial"/>
                <a:ea typeface="Arial"/>
                <a:cs typeface="Arial"/>
                <a:sym typeface="Arial"/>
              </a:rPr>
              <a:t>  that appear ‘</a:t>
            </a:r>
            <a:r>
              <a:rPr lang="en-US" sz="2000" dirty="0" err="1">
                <a:latin typeface="Arial"/>
                <a:ea typeface="Arial"/>
                <a:cs typeface="Arial"/>
                <a:sym typeface="Arial"/>
              </a:rPr>
              <a:t>verrucous</a:t>
            </a:r>
            <a:r>
              <a:rPr lang="en-US" sz="2000" dirty="0">
                <a:latin typeface="Arial"/>
                <a:ea typeface="Arial"/>
                <a:cs typeface="Arial"/>
                <a:sym typeface="Arial"/>
              </a:rPr>
              <a:t>’ and ‘ulcerative.’</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Shape 181"/>
          <p:cNvPicPr preferRelativeResize="0"/>
          <p:nvPr/>
        </p:nvPicPr>
        <p:blipFill>
          <a:blip r:embed="rId3">
            <a:alphaModFix/>
          </a:blip>
          <a:stretch>
            <a:fillRect/>
          </a:stretch>
        </p:blipFill>
        <p:spPr>
          <a:xfrm>
            <a:off x="252075" y="236050"/>
            <a:ext cx="4733925" cy="5636025"/>
          </a:xfrm>
          <a:prstGeom prst="rect">
            <a:avLst/>
          </a:prstGeom>
          <a:noFill/>
          <a:ln>
            <a:noFill/>
          </a:ln>
        </p:spPr>
      </p:pic>
      <p:sp>
        <p:nvSpPr>
          <p:cNvPr id="182" name="Shape 182"/>
          <p:cNvSpPr/>
          <p:nvPr/>
        </p:nvSpPr>
        <p:spPr>
          <a:xfrm>
            <a:off x="1362900" y="1173850"/>
            <a:ext cx="1246800" cy="722400"/>
          </a:xfrm>
          <a:prstGeom prst="rect">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3" name="Shape 183"/>
          <p:cNvSpPr/>
          <p:nvPr/>
        </p:nvSpPr>
        <p:spPr>
          <a:xfrm>
            <a:off x="3561675" y="995700"/>
            <a:ext cx="1246800" cy="722400"/>
          </a:xfrm>
          <a:prstGeom prst="rect">
            <a:avLst/>
          </a:prstGeom>
          <a:solidFill>
            <a:srgbClr val="00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84" name="Shape 184"/>
          <p:cNvPicPr preferRelativeResize="0"/>
          <p:nvPr/>
        </p:nvPicPr>
        <p:blipFill>
          <a:blip r:embed="rId4">
            <a:alphaModFix/>
          </a:blip>
          <a:stretch>
            <a:fillRect/>
          </a:stretch>
        </p:blipFill>
        <p:spPr>
          <a:xfrm>
            <a:off x="5319475" y="236050"/>
            <a:ext cx="3143250" cy="6128975"/>
          </a:xfrm>
          <a:prstGeom prst="rect">
            <a:avLst/>
          </a:prstGeom>
          <a:noFill/>
          <a:ln w="9525" cap="flat" cmpd="sng">
            <a:solidFill>
              <a:schemeClr val="dk2"/>
            </a:solidFill>
            <a:prstDash val="solid"/>
            <a:round/>
            <a:headEnd type="none" w="med" len="med"/>
            <a:tailEnd type="none" w="med" len="med"/>
          </a:ln>
        </p:spPr>
      </p:pic>
      <p:pic>
        <p:nvPicPr>
          <p:cNvPr id="185" name="Shape 185"/>
          <p:cNvPicPr preferRelativeResize="0"/>
          <p:nvPr/>
        </p:nvPicPr>
        <p:blipFill>
          <a:blip r:embed="rId5">
            <a:alphaModFix/>
          </a:blip>
          <a:stretch>
            <a:fillRect/>
          </a:stretch>
        </p:blipFill>
        <p:spPr>
          <a:xfrm>
            <a:off x="8796200" y="236050"/>
            <a:ext cx="3114675" cy="6128974"/>
          </a:xfrm>
          <a:prstGeom prst="rect">
            <a:avLst/>
          </a:prstGeom>
          <a:noFill/>
          <a:ln>
            <a:noFill/>
          </a:ln>
        </p:spPr>
      </p:pic>
      <p:sp>
        <p:nvSpPr>
          <p:cNvPr id="186" name="Shape 186"/>
          <p:cNvSpPr txBox="1"/>
          <p:nvPr/>
        </p:nvSpPr>
        <p:spPr>
          <a:xfrm>
            <a:off x="5319550" y="5872075"/>
            <a:ext cx="3143100" cy="492900"/>
          </a:xfrm>
          <a:prstGeom prst="rect">
            <a:avLst/>
          </a:prstGeom>
          <a:solidFill>
            <a:srgbClr val="D9D9D9"/>
          </a:solidFill>
          <a:ln>
            <a:noFill/>
          </a:ln>
        </p:spPr>
        <p:txBody>
          <a:bodyPr lIns="91425" tIns="91425" rIns="91425" bIns="91425" anchor="t" anchorCtr="0">
            <a:noAutofit/>
          </a:bodyPr>
          <a:lstStyle/>
          <a:p>
            <a:pPr lvl="0" algn="ctr">
              <a:spcBef>
                <a:spcPts val="0"/>
              </a:spcBef>
              <a:buNone/>
            </a:pPr>
            <a:r>
              <a:rPr lang="en-US" sz="1300" b="1"/>
              <a:t>Close up of lesion along right jawline </a:t>
            </a:r>
          </a:p>
        </p:txBody>
      </p:sp>
      <p:sp>
        <p:nvSpPr>
          <p:cNvPr id="187" name="Shape 187"/>
          <p:cNvSpPr txBox="1"/>
          <p:nvPr/>
        </p:nvSpPr>
        <p:spPr>
          <a:xfrm>
            <a:off x="8796200" y="5872075"/>
            <a:ext cx="3114600" cy="4929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sz="1300" b="1"/>
              <a:t>Close up of lesion beside left nasal </a:t>
            </a:r>
          </a:p>
        </p:txBody>
      </p:sp>
      <p:cxnSp>
        <p:nvCxnSpPr>
          <p:cNvPr id="188" name="Shape 188"/>
          <p:cNvCxnSpPr/>
          <p:nvPr/>
        </p:nvCxnSpPr>
        <p:spPr>
          <a:xfrm flipH="1">
            <a:off x="4364150" y="2174850"/>
            <a:ext cx="478500" cy="522000"/>
          </a:xfrm>
          <a:prstGeom prst="straightConnector1">
            <a:avLst/>
          </a:prstGeom>
          <a:noFill/>
          <a:ln w="38100" cap="flat" cmpd="sng">
            <a:solidFill>
              <a:srgbClr val="FF0000"/>
            </a:solidFill>
            <a:prstDash val="solid"/>
            <a:round/>
            <a:headEnd type="none" w="lg" len="lg"/>
            <a:tailEnd type="triangle" w="lg" len="lg"/>
          </a:ln>
        </p:spPr>
      </p:cxnSp>
      <p:cxnSp>
        <p:nvCxnSpPr>
          <p:cNvPr id="189" name="Shape 189"/>
          <p:cNvCxnSpPr/>
          <p:nvPr/>
        </p:nvCxnSpPr>
        <p:spPr>
          <a:xfrm rot="-5400000">
            <a:off x="884400" y="5350075"/>
            <a:ext cx="478500" cy="522000"/>
          </a:xfrm>
          <a:prstGeom prst="straightConnector1">
            <a:avLst/>
          </a:prstGeom>
          <a:noFill/>
          <a:ln w="38100" cap="flat" cmpd="sng">
            <a:solidFill>
              <a:srgbClr val="FF0000"/>
            </a:solidFill>
            <a:prstDash val="solid"/>
            <a:round/>
            <a:headEnd type="none" w="lg" len="lg"/>
            <a:tailEnd type="triangle" w="lg" len="lg"/>
          </a:ln>
        </p:spPr>
      </p:cxnSp>
      <p:sp>
        <p:nvSpPr>
          <p:cNvPr id="190" name="Shape 190"/>
          <p:cNvSpPr txBox="1"/>
          <p:nvPr/>
        </p:nvSpPr>
        <p:spPr>
          <a:xfrm>
            <a:off x="252000" y="5850325"/>
            <a:ext cx="4734000" cy="492900"/>
          </a:xfrm>
          <a:prstGeom prst="rect">
            <a:avLst/>
          </a:prstGeom>
          <a:solidFill>
            <a:srgbClr val="D9D9D9"/>
          </a:solidFill>
          <a:ln>
            <a:noFill/>
          </a:ln>
        </p:spPr>
        <p:txBody>
          <a:bodyPr lIns="91425" tIns="91425" rIns="91425" bIns="91425" anchor="t" anchorCtr="0">
            <a:noAutofit/>
          </a:bodyPr>
          <a:lstStyle/>
          <a:p>
            <a:pPr lvl="0" algn="ctr" rtl="0">
              <a:spcBef>
                <a:spcPts val="0"/>
              </a:spcBef>
              <a:buNone/>
            </a:pPr>
            <a:r>
              <a:rPr lang="en-US" sz="1300" b="1"/>
              <a:t>Patient with a couple of verrucous and eroded plaques on the face </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body" idx="1"/>
          </p:nvPr>
        </p:nvSpPr>
        <p:spPr>
          <a:xfrm>
            <a:off x="239025" y="165475"/>
            <a:ext cx="11114700" cy="6011099"/>
          </a:xfrm>
          <a:prstGeom prst="rect">
            <a:avLst/>
          </a:prstGeom>
        </p:spPr>
        <p:txBody>
          <a:bodyPr lIns="91425" tIns="91425" rIns="91425" bIns="91425" anchor="t" anchorCtr="0">
            <a:noAutofit/>
          </a:bodyPr>
          <a:lstStyle/>
          <a:p>
            <a:pPr marL="0" lvl="0" indent="0" algn="ctr" rtl="0">
              <a:lnSpc>
                <a:spcPct val="100000"/>
              </a:lnSpc>
              <a:spcBef>
                <a:spcPts val="0"/>
              </a:spcBef>
              <a:buNone/>
            </a:pPr>
            <a:r>
              <a:rPr lang="en-US"/>
              <a:t>Blastomycosis Ulceration</a:t>
            </a:r>
          </a:p>
          <a:p>
            <a:pPr marL="177800" lvl="0" indent="0">
              <a:spcBef>
                <a:spcPts val="0"/>
              </a:spcBef>
              <a:buNone/>
            </a:pPr>
            <a:endParaRPr/>
          </a:p>
        </p:txBody>
      </p:sp>
      <p:pic>
        <p:nvPicPr>
          <p:cNvPr id="196" name="Shape 196"/>
          <p:cNvPicPr preferRelativeResize="0"/>
          <p:nvPr/>
        </p:nvPicPr>
        <p:blipFill>
          <a:blip r:embed="rId3">
            <a:alphaModFix/>
          </a:blip>
          <a:stretch>
            <a:fillRect/>
          </a:stretch>
        </p:blipFill>
        <p:spPr>
          <a:xfrm rot="-5400000">
            <a:off x="5686700" y="99025"/>
            <a:ext cx="5539274" cy="5687124"/>
          </a:xfrm>
          <a:prstGeom prst="rect">
            <a:avLst/>
          </a:prstGeom>
          <a:noFill/>
          <a:ln>
            <a:noFill/>
          </a:ln>
        </p:spPr>
      </p:pic>
      <p:pic>
        <p:nvPicPr>
          <p:cNvPr id="197" name="Shape 197"/>
          <p:cNvPicPr preferRelativeResize="0"/>
          <p:nvPr/>
        </p:nvPicPr>
        <p:blipFill>
          <a:blip r:embed="rId4">
            <a:alphaModFix/>
          </a:blip>
          <a:stretch>
            <a:fillRect/>
          </a:stretch>
        </p:blipFill>
        <p:spPr>
          <a:xfrm>
            <a:off x="239025" y="165475"/>
            <a:ext cx="5373750" cy="5546750"/>
          </a:xfrm>
          <a:prstGeom prst="rect">
            <a:avLst/>
          </a:prstGeom>
          <a:noFill/>
          <a:ln>
            <a:noFill/>
          </a:ln>
        </p:spPr>
      </p:pic>
      <p:sp>
        <p:nvSpPr>
          <p:cNvPr id="198" name="Shape 198"/>
          <p:cNvSpPr txBox="1"/>
          <p:nvPr/>
        </p:nvSpPr>
        <p:spPr>
          <a:xfrm>
            <a:off x="260700" y="5281125"/>
            <a:ext cx="5330400" cy="431100"/>
          </a:xfrm>
          <a:prstGeom prst="rect">
            <a:avLst/>
          </a:prstGeom>
          <a:solidFill>
            <a:srgbClr val="CCCCCC"/>
          </a:solidFill>
          <a:ln>
            <a:noFill/>
          </a:ln>
        </p:spPr>
        <p:txBody>
          <a:bodyPr lIns="91425" tIns="91425" rIns="91425" bIns="91425" anchor="t" anchorCtr="0">
            <a:noAutofit/>
          </a:bodyPr>
          <a:lstStyle/>
          <a:p>
            <a:pPr lvl="0" algn="ctr">
              <a:spcBef>
                <a:spcPts val="0"/>
              </a:spcBef>
              <a:buNone/>
            </a:pPr>
            <a:r>
              <a:rPr lang="en-US" b="1"/>
              <a:t>Blastomycosis Ulceration</a:t>
            </a:r>
          </a:p>
        </p:txBody>
      </p:sp>
      <p:sp>
        <p:nvSpPr>
          <p:cNvPr id="199" name="Shape 199"/>
          <p:cNvSpPr txBox="1"/>
          <p:nvPr/>
        </p:nvSpPr>
        <p:spPr>
          <a:xfrm>
            <a:off x="5612775" y="5281125"/>
            <a:ext cx="5578500" cy="431100"/>
          </a:xfrm>
          <a:prstGeom prst="rect">
            <a:avLst/>
          </a:prstGeom>
          <a:solidFill>
            <a:srgbClr val="CCCCCC"/>
          </a:solidFill>
          <a:ln>
            <a:noFill/>
          </a:ln>
        </p:spPr>
        <p:txBody>
          <a:bodyPr lIns="91425" tIns="91425" rIns="91425" bIns="91425" anchor="t" anchorCtr="0">
            <a:noAutofit/>
          </a:bodyPr>
          <a:lstStyle/>
          <a:p>
            <a:pPr lvl="0" algn="ctr" rtl="0">
              <a:spcBef>
                <a:spcPts val="0"/>
              </a:spcBef>
              <a:buNone/>
            </a:pPr>
            <a:r>
              <a:rPr lang="en-US" b="1"/>
              <a:t>Primary Cutaneous Blastomycosis</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Shape 204"/>
          <p:cNvPicPr preferRelativeResize="0"/>
          <p:nvPr/>
        </p:nvPicPr>
        <p:blipFill>
          <a:blip r:embed="rId3">
            <a:alphaModFix/>
          </a:blip>
          <a:stretch>
            <a:fillRect/>
          </a:stretch>
        </p:blipFill>
        <p:spPr>
          <a:xfrm>
            <a:off x="2769225" y="312575"/>
            <a:ext cx="6244675" cy="5482675"/>
          </a:xfrm>
          <a:prstGeom prst="rect">
            <a:avLst/>
          </a:prstGeom>
          <a:noFill/>
          <a:ln>
            <a:noFill/>
          </a:ln>
        </p:spPr>
      </p:pic>
      <p:sp>
        <p:nvSpPr>
          <p:cNvPr id="205" name="Shape 205"/>
          <p:cNvSpPr txBox="1"/>
          <p:nvPr/>
        </p:nvSpPr>
        <p:spPr>
          <a:xfrm>
            <a:off x="2769162" y="5364150"/>
            <a:ext cx="6244800" cy="431100"/>
          </a:xfrm>
          <a:prstGeom prst="rect">
            <a:avLst/>
          </a:prstGeom>
          <a:solidFill>
            <a:srgbClr val="CCCCCC"/>
          </a:solidFill>
          <a:ln>
            <a:noFill/>
          </a:ln>
        </p:spPr>
        <p:txBody>
          <a:bodyPr lIns="91425" tIns="91425" rIns="91425" bIns="91425" anchor="t" anchorCtr="0">
            <a:noAutofit/>
          </a:bodyPr>
          <a:lstStyle/>
          <a:p>
            <a:pPr lvl="0" algn="ctr" rtl="0">
              <a:spcBef>
                <a:spcPts val="0"/>
              </a:spcBef>
              <a:buNone/>
            </a:pPr>
            <a:r>
              <a:rPr lang="en-US" b="1"/>
              <a:t>Blastomycosis Verrucous Plaques</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838200" y="185375"/>
            <a:ext cx="10515600" cy="7281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sz="4400" b="0" i="0" u="none" strike="noStrike" cap="none">
                <a:solidFill>
                  <a:schemeClr val="dk1"/>
                </a:solidFill>
                <a:latin typeface="Arial"/>
                <a:ea typeface="Arial"/>
                <a:cs typeface="Arial"/>
                <a:sym typeface="Arial"/>
              </a:rPr>
              <a:t>Virulence factors </a:t>
            </a:r>
          </a:p>
        </p:txBody>
      </p:sp>
      <p:sp>
        <p:nvSpPr>
          <p:cNvPr id="211" name="Shape 211"/>
          <p:cNvSpPr txBox="1">
            <a:spLocks noGrp="1"/>
          </p:cNvSpPr>
          <p:nvPr>
            <p:ph type="body" idx="1"/>
          </p:nvPr>
        </p:nvSpPr>
        <p:spPr>
          <a:xfrm>
            <a:off x="838200" y="1148125"/>
            <a:ext cx="10515600" cy="4351200"/>
          </a:xfrm>
          <a:prstGeom prst="rect">
            <a:avLst/>
          </a:prstGeom>
          <a:noFill/>
          <a:ln>
            <a:noFill/>
          </a:ln>
        </p:spPr>
        <p:txBody>
          <a:bodyPr lIns="91425" tIns="45700" rIns="91425" bIns="45700" anchor="t" anchorCtr="0">
            <a:noAutofit/>
          </a:bodyPr>
          <a:lstStyle/>
          <a:p>
            <a:pPr lvl="0" rtl="0">
              <a:lnSpc>
                <a:spcPct val="100000"/>
              </a:lnSpc>
              <a:spcBef>
                <a:spcPts val="600"/>
              </a:spcBef>
              <a:buSzPct val="100000"/>
            </a:pPr>
            <a:r>
              <a:rPr lang="en-US" sz="2000" b="1" dirty="0">
                <a:latin typeface="Arial"/>
                <a:ea typeface="Arial"/>
                <a:cs typeface="Arial"/>
                <a:sym typeface="Arial"/>
              </a:rPr>
              <a:t> BAD1</a:t>
            </a:r>
            <a:r>
              <a:rPr lang="en-US" sz="2000" dirty="0">
                <a:latin typeface="Arial"/>
                <a:ea typeface="Arial"/>
                <a:cs typeface="Arial"/>
                <a:sym typeface="Arial"/>
              </a:rPr>
              <a:t>: </a:t>
            </a:r>
            <a:r>
              <a:rPr lang="en-US" sz="2000" dirty="0">
                <a:highlight>
                  <a:srgbClr val="FFFFFF"/>
                </a:highlight>
                <a:latin typeface="Arial"/>
                <a:ea typeface="Arial"/>
                <a:cs typeface="Arial"/>
                <a:sym typeface="Arial"/>
              </a:rPr>
              <a:t>120-kDa major surface protein </a:t>
            </a:r>
            <a:r>
              <a:rPr lang="en-US" sz="2000" dirty="0" err="1">
                <a:highlight>
                  <a:srgbClr val="FFFFFF"/>
                </a:highlight>
                <a:latin typeface="Arial"/>
                <a:ea typeface="Arial"/>
                <a:cs typeface="Arial"/>
                <a:sym typeface="Arial"/>
              </a:rPr>
              <a:t>adhesin</a:t>
            </a:r>
            <a:endParaRPr lang="en-US" sz="2000" dirty="0">
              <a:highlight>
                <a:srgbClr val="FFFFFF"/>
              </a:highlight>
              <a:latin typeface="Arial"/>
              <a:ea typeface="Arial"/>
              <a:cs typeface="Arial"/>
              <a:sym typeface="Arial"/>
            </a:endParaRPr>
          </a:p>
          <a:p>
            <a:pPr lvl="1" rtl="0">
              <a:lnSpc>
                <a:spcPct val="100000"/>
              </a:lnSpc>
              <a:spcBef>
                <a:spcPts val="600"/>
              </a:spcBef>
              <a:buSzPct val="100000"/>
            </a:pPr>
            <a:r>
              <a:rPr lang="en-US" sz="2000" dirty="0">
                <a:highlight>
                  <a:srgbClr val="FFFFFF"/>
                </a:highlight>
                <a:latin typeface="Arial"/>
                <a:ea typeface="Arial"/>
                <a:cs typeface="Arial"/>
                <a:sym typeface="Arial"/>
              </a:rPr>
              <a:t>when </a:t>
            </a:r>
            <a:r>
              <a:rPr lang="en-US" sz="2000" dirty="0">
                <a:latin typeface="Arial"/>
                <a:ea typeface="Arial"/>
                <a:cs typeface="Arial"/>
                <a:sym typeface="Arial"/>
              </a:rPr>
              <a:t>BAD1 sticks on to our cells, the </a:t>
            </a:r>
            <a:r>
              <a:rPr lang="en-US" sz="2000" dirty="0" err="1">
                <a:highlight>
                  <a:srgbClr val="FFFFFF"/>
                </a:highlight>
                <a:latin typeface="Arial"/>
                <a:ea typeface="Arial"/>
                <a:cs typeface="Arial"/>
                <a:sym typeface="Arial"/>
              </a:rPr>
              <a:t>humoral</a:t>
            </a:r>
            <a:r>
              <a:rPr lang="en-US" sz="2000" dirty="0">
                <a:highlight>
                  <a:srgbClr val="FFFFFF"/>
                </a:highlight>
                <a:latin typeface="Arial"/>
                <a:ea typeface="Arial"/>
                <a:cs typeface="Arial"/>
                <a:sym typeface="Arial"/>
              </a:rPr>
              <a:t> and cell-mediated immune responses targets them and fights off the virulence factor</a:t>
            </a:r>
            <a:br>
              <a:rPr lang="en-US" sz="2000" dirty="0">
                <a:highlight>
                  <a:srgbClr val="FFFFFF"/>
                </a:highlight>
                <a:latin typeface="Arial"/>
                <a:ea typeface="Arial"/>
                <a:cs typeface="Arial"/>
                <a:sym typeface="Arial"/>
              </a:rPr>
            </a:br>
            <a:endParaRPr lang="en-US" sz="2000" dirty="0">
              <a:highlight>
                <a:srgbClr val="FFFFFF"/>
              </a:highlight>
              <a:latin typeface="Arial"/>
              <a:ea typeface="Arial"/>
              <a:cs typeface="Arial"/>
              <a:sym typeface="Arial"/>
            </a:endParaRPr>
          </a:p>
          <a:p>
            <a:pPr lvl="0" rtl="0">
              <a:lnSpc>
                <a:spcPct val="100000"/>
              </a:lnSpc>
              <a:spcBef>
                <a:spcPts val="600"/>
              </a:spcBef>
              <a:buSzPct val="100000"/>
            </a:pPr>
            <a:r>
              <a:rPr lang="en-US" sz="2000" b="1" dirty="0">
                <a:latin typeface="Arial"/>
                <a:ea typeface="Arial"/>
                <a:cs typeface="Arial"/>
                <a:sym typeface="Arial"/>
              </a:rPr>
              <a:t> α-1,3 </a:t>
            </a:r>
            <a:r>
              <a:rPr lang="en-US" sz="2000" b="1" dirty="0" err="1">
                <a:latin typeface="Arial"/>
                <a:ea typeface="Arial"/>
                <a:cs typeface="Arial"/>
                <a:sym typeface="Arial"/>
              </a:rPr>
              <a:t>glucan</a:t>
            </a:r>
            <a:r>
              <a:rPr lang="en-US" sz="2000" dirty="0">
                <a:latin typeface="Arial"/>
                <a:ea typeface="Arial"/>
                <a:cs typeface="Arial"/>
                <a:sym typeface="Arial"/>
              </a:rPr>
              <a:t>: cell surface carbohydrate </a:t>
            </a:r>
          </a:p>
          <a:p>
            <a:pPr lvl="1" rtl="0">
              <a:lnSpc>
                <a:spcPct val="100000"/>
              </a:lnSpc>
              <a:spcBef>
                <a:spcPts val="600"/>
              </a:spcBef>
              <a:buSzPct val="100000"/>
            </a:pPr>
            <a:r>
              <a:rPr lang="en-US" sz="2000" dirty="0">
                <a:latin typeface="Arial"/>
                <a:ea typeface="Arial"/>
                <a:cs typeface="Arial"/>
                <a:sym typeface="Arial"/>
              </a:rPr>
              <a:t>mask BAD1 on surface of </a:t>
            </a:r>
            <a:r>
              <a:rPr lang="en-US" sz="2000" dirty="0" err="1">
                <a:latin typeface="Arial"/>
                <a:ea typeface="Arial"/>
                <a:cs typeface="Arial"/>
                <a:sym typeface="Arial"/>
              </a:rPr>
              <a:t>Blastomyces</a:t>
            </a:r>
            <a:r>
              <a:rPr lang="en-US" sz="2000" dirty="0">
                <a:latin typeface="Arial"/>
                <a:ea typeface="Arial"/>
                <a:cs typeface="Arial"/>
                <a:sym typeface="Arial"/>
              </a:rPr>
              <a:t> </a:t>
            </a:r>
            <a:r>
              <a:rPr lang="en-US" sz="2000" dirty="0" err="1">
                <a:latin typeface="Arial"/>
                <a:ea typeface="Arial"/>
                <a:cs typeface="Arial"/>
                <a:sym typeface="Arial"/>
              </a:rPr>
              <a:t>dermatitidis</a:t>
            </a:r>
            <a:r>
              <a:rPr lang="en-US" sz="2000" dirty="0">
                <a:latin typeface="Arial"/>
                <a:ea typeface="Arial"/>
                <a:cs typeface="Arial"/>
                <a:sym typeface="Arial"/>
              </a:rPr>
              <a:t> yeast cells so immune responses do not detect them </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600"/>
              </a:spcBef>
              <a:buSzPct val="100000"/>
            </a:pPr>
            <a:r>
              <a:rPr lang="en-US" sz="2000" dirty="0">
                <a:latin typeface="Arial"/>
                <a:ea typeface="Arial"/>
                <a:cs typeface="Arial"/>
                <a:sym typeface="Arial"/>
              </a:rPr>
              <a:t> Both are found on surface of </a:t>
            </a:r>
            <a:r>
              <a:rPr lang="en-US" sz="2000" dirty="0" err="1">
                <a:latin typeface="Arial"/>
                <a:ea typeface="Arial"/>
                <a:cs typeface="Arial"/>
                <a:sym typeface="Arial"/>
              </a:rPr>
              <a:t>Blastomyces</a:t>
            </a:r>
            <a:r>
              <a:rPr lang="en-US" sz="2000" dirty="0">
                <a:latin typeface="Arial"/>
                <a:ea typeface="Arial"/>
                <a:cs typeface="Arial"/>
                <a:sym typeface="Arial"/>
              </a:rPr>
              <a:t> </a:t>
            </a:r>
            <a:r>
              <a:rPr lang="en-US" sz="2000" dirty="0" err="1">
                <a:latin typeface="Arial"/>
                <a:ea typeface="Arial"/>
                <a:cs typeface="Arial"/>
                <a:sym typeface="Arial"/>
              </a:rPr>
              <a:t>dermatitidis</a:t>
            </a:r>
            <a:r>
              <a:rPr lang="en-US" sz="2000" dirty="0">
                <a:latin typeface="Arial"/>
                <a:ea typeface="Arial"/>
                <a:cs typeface="Arial"/>
                <a:sym typeface="Arial"/>
              </a:rPr>
              <a:t> yeast cells</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600"/>
              </a:spcBef>
              <a:buSzPct val="100000"/>
            </a:pPr>
            <a:r>
              <a:rPr lang="en-US" sz="2000" dirty="0">
                <a:highlight>
                  <a:srgbClr val="FFFFFF"/>
                </a:highlight>
                <a:latin typeface="Arial"/>
                <a:ea typeface="Arial"/>
                <a:cs typeface="Arial"/>
                <a:sym typeface="Arial"/>
              </a:rPr>
              <a:t> It has been found that more virulent strains of </a:t>
            </a:r>
            <a:r>
              <a:rPr lang="en-US" sz="2000" dirty="0" err="1">
                <a:highlight>
                  <a:srgbClr val="FFFFFF"/>
                </a:highlight>
                <a:latin typeface="Arial"/>
                <a:ea typeface="Arial"/>
                <a:cs typeface="Arial"/>
                <a:sym typeface="Arial"/>
              </a:rPr>
              <a:t>Blastomyces</a:t>
            </a:r>
            <a:r>
              <a:rPr lang="en-US" sz="2000" dirty="0">
                <a:highlight>
                  <a:srgbClr val="FFFFFF"/>
                </a:highlight>
                <a:latin typeface="Arial"/>
                <a:ea typeface="Arial"/>
                <a:cs typeface="Arial"/>
                <a:sym typeface="Arial"/>
              </a:rPr>
              <a:t> </a:t>
            </a:r>
            <a:r>
              <a:rPr lang="en-US" sz="2000" dirty="0" err="1">
                <a:highlight>
                  <a:srgbClr val="FFFFFF"/>
                </a:highlight>
                <a:latin typeface="Arial"/>
                <a:ea typeface="Arial"/>
                <a:cs typeface="Arial"/>
                <a:sym typeface="Arial"/>
              </a:rPr>
              <a:t>dermatitidis</a:t>
            </a:r>
            <a:r>
              <a:rPr lang="en-US" sz="2000" dirty="0">
                <a:highlight>
                  <a:srgbClr val="FFFFFF"/>
                </a:highlight>
                <a:latin typeface="Arial"/>
                <a:ea typeface="Arial"/>
                <a:cs typeface="Arial"/>
                <a:sym typeface="Arial"/>
              </a:rPr>
              <a:t> possess less</a:t>
            </a:r>
            <a:br>
              <a:rPr lang="en-US" sz="2000" dirty="0">
                <a:highlight>
                  <a:srgbClr val="FFFFFF"/>
                </a:highlight>
                <a:latin typeface="Arial"/>
                <a:ea typeface="Arial"/>
                <a:cs typeface="Arial"/>
                <a:sym typeface="Arial"/>
              </a:rPr>
            </a:br>
            <a:r>
              <a:rPr lang="en-US" sz="2000" dirty="0">
                <a:highlight>
                  <a:srgbClr val="FFFFFF"/>
                </a:highlight>
                <a:latin typeface="Arial"/>
                <a:ea typeface="Arial"/>
                <a:cs typeface="Arial"/>
                <a:sym typeface="Arial"/>
              </a:rPr>
              <a:t> BAD1 on the surface of yeast cells </a:t>
            </a:r>
          </a:p>
          <a:p>
            <a:pPr marL="0" lvl="0" indent="0" rtl="0">
              <a:spcBef>
                <a:spcPts val="600"/>
              </a:spcBef>
              <a:buNone/>
            </a:pPr>
            <a:endParaRPr dirty="0"/>
          </a:p>
          <a:p>
            <a:pPr marL="0" marR="0" lvl="0" indent="0" algn="l" rtl="0">
              <a:lnSpc>
                <a:spcPct val="90000"/>
              </a:lnSpc>
              <a:spcBef>
                <a:spcPts val="600"/>
              </a:spcBef>
              <a:buNone/>
            </a:pPr>
            <a:endParaRPr dirty="0"/>
          </a:p>
          <a:p>
            <a:pPr marL="0" marR="0" lvl="0" indent="0" algn="l" rtl="0">
              <a:lnSpc>
                <a:spcPct val="90000"/>
              </a:lnSpc>
              <a:spcBef>
                <a:spcPts val="600"/>
              </a:spcBef>
              <a:buNone/>
            </a:pPr>
            <a:endParaRPr dirty="0"/>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838200" y="185375"/>
            <a:ext cx="10515600" cy="8151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Calibri"/>
              <a:buNone/>
            </a:pPr>
            <a:r>
              <a:rPr lang="en-US">
                <a:latin typeface="Arial"/>
                <a:ea typeface="Arial"/>
                <a:cs typeface="Arial"/>
                <a:sym typeface="Arial"/>
              </a:rPr>
              <a:t>Epidemiology</a:t>
            </a:r>
            <a:r>
              <a:rPr lang="en-US" sz="4400" b="0" i="0" u="none" strike="noStrike" cap="none">
                <a:solidFill>
                  <a:schemeClr val="dk1"/>
                </a:solidFill>
                <a:latin typeface="Arial"/>
                <a:ea typeface="Arial"/>
                <a:cs typeface="Arial"/>
                <a:sym typeface="Arial"/>
              </a:rPr>
              <a:t> </a:t>
            </a:r>
          </a:p>
        </p:txBody>
      </p:sp>
      <p:sp>
        <p:nvSpPr>
          <p:cNvPr id="217" name="Shape 217"/>
          <p:cNvSpPr txBox="1">
            <a:spLocks noGrp="1"/>
          </p:cNvSpPr>
          <p:nvPr>
            <p:ph type="body" idx="1"/>
          </p:nvPr>
        </p:nvSpPr>
        <p:spPr>
          <a:xfrm>
            <a:off x="838200" y="1148125"/>
            <a:ext cx="10515600" cy="4351200"/>
          </a:xfrm>
          <a:prstGeom prst="rect">
            <a:avLst/>
          </a:prstGeom>
          <a:noFill/>
          <a:ln>
            <a:noFill/>
          </a:ln>
        </p:spPr>
        <p:txBody>
          <a:bodyPr lIns="91425" tIns="45700" rIns="91425" bIns="45700" anchor="t" anchorCtr="0">
            <a:noAutofit/>
          </a:bodyPr>
          <a:lstStyle/>
          <a:p>
            <a:pPr lvl="0" rtl="0">
              <a:lnSpc>
                <a:spcPct val="100000"/>
              </a:lnSpc>
              <a:spcBef>
                <a:spcPts val="0"/>
              </a:spcBef>
              <a:buSzPct val="100000"/>
            </a:pPr>
            <a:r>
              <a:rPr lang="en-US" sz="2000" dirty="0">
                <a:latin typeface="Arial"/>
                <a:ea typeface="Arial"/>
                <a:cs typeface="Arial"/>
                <a:sym typeface="Arial"/>
              </a:rPr>
              <a:t> Epidemic or sporadic</a:t>
            </a:r>
            <a:br>
              <a:rPr lang="en-US" sz="2000" dirty="0">
                <a:highlight>
                  <a:srgbClr val="FFFFFF"/>
                </a:highlight>
                <a:latin typeface="Arial"/>
                <a:ea typeface="Arial"/>
                <a:cs typeface="Arial"/>
                <a:sym typeface="Arial"/>
              </a:rPr>
            </a:br>
            <a:endParaRPr lang="en-US" sz="2000" dirty="0">
              <a:highlight>
                <a:srgbClr val="FFFFFF"/>
              </a:highlight>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Found in United Kingdom, United States, </a:t>
            </a:r>
          </a:p>
          <a:p>
            <a:pPr lvl="0" rtl="0">
              <a:lnSpc>
                <a:spcPct val="100000"/>
              </a:lnSpc>
              <a:spcBef>
                <a:spcPts val="0"/>
              </a:spcBef>
              <a:buSzPct val="100000"/>
            </a:pPr>
            <a:r>
              <a:rPr lang="en-US" sz="2000" dirty="0">
                <a:latin typeface="Arial"/>
                <a:ea typeface="Arial"/>
                <a:cs typeface="Arial"/>
                <a:sym typeface="Arial"/>
              </a:rPr>
              <a:t>Canada, central Europe, Africa, India, and</a:t>
            </a:r>
            <a:br>
              <a:rPr lang="en-US" sz="2000" dirty="0">
                <a:latin typeface="Arial"/>
                <a:ea typeface="Arial"/>
                <a:cs typeface="Arial"/>
                <a:sym typeface="Arial"/>
              </a:rPr>
            </a:br>
            <a:r>
              <a:rPr lang="en-US" sz="2000" dirty="0">
                <a:latin typeface="Arial"/>
                <a:ea typeface="Arial"/>
                <a:cs typeface="Arial"/>
                <a:sym typeface="Arial"/>
              </a:rPr>
              <a:t>  some parts of the Middle East</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Blastomycosis is more common in</a:t>
            </a:r>
          </a:p>
          <a:p>
            <a:pPr lvl="0" rtl="0">
              <a:lnSpc>
                <a:spcPct val="100000"/>
              </a:lnSpc>
              <a:spcBef>
                <a:spcPts val="0"/>
              </a:spcBef>
              <a:buSzPct val="100000"/>
            </a:pPr>
            <a:r>
              <a:rPr lang="en-US" sz="2000" dirty="0">
                <a:latin typeface="Arial"/>
                <a:ea typeface="Arial"/>
                <a:cs typeface="Arial"/>
                <a:sym typeface="Arial"/>
              </a:rPr>
              <a:t> North America, endemic to the Midwestern, </a:t>
            </a:r>
            <a:br>
              <a:rPr lang="en-US" sz="2000" dirty="0">
                <a:latin typeface="Arial"/>
                <a:ea typeface="Arial"/>
                <a:cs typeface="Arial"/>
                <a:sym typeface="Arial"/>
              </a:rPr>
            </a:br>
            <a:r>
              <a:rPr lang="en-US" sz="2000" dirty="0">
                <a:latin typeface="Arial"/>
                <a:ea typeface="Arial"/>
                <a:cs typeface="Arial"/>
                <a:sym typeface="Arial"/>
              </a:rPr>
              <a:t>  southeastern, and southcentral United States </a:t>
            </a:r>
          </a:p>
          <a:p>
            <a:pPr lvl="0" rtl="0">
              <a:lnSpc>
                <a:spcPct val="100000"/>
              </a:lnSpc>
              <a:spcBef>
                <a:spcPts val="0"/>
              </a:spcBef>
              <a:buSzPct val="100000"/>
            </a:pPr>
            <a:r>
              <a:rPr lang="en-US" sz="2000" dirty="0">
                <a:latin typeface="Arial"/>
                <a:ea typeface="Arial"/>
                <a:cs typeface="Arial"/>
                <a:sym typeface="Arial"/>
              </a:rPr>
              <a:t>along the Ohio and Mississippi rivers. </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In areas where outbreaks occur, three to six cases</a:t>
            </a:r>
          </a:p>
          <a:p>
            <a:pPr marL="177800" lvl="0" indent="0" rtl="0">
              <a:lnSpc>
                <a:spcPct val="100000"/>
              </a:lnSpc>
              <a:spcBef>
                <a:spcPts val="0"/>
              </a:spcBef>
              <a:buSzPct val="100000"/>
              <a:buNone/>
            </a:pPr>
            <a:r>
              <a:rPr lang="en-US" sz="2000" dirty="0">
                <a:latin typeface="Arial"/>
                <a:ea typeface="Arial"/>
                <a:cs typeface="Arial"/>
                <a:sym typeface="Arial"/>
              </a:rPr>
              <a:t>requires hospitalization per million </a:t>
            </a:r>
            <a:br>
              <a:rPr lang="en-US" sz="2000" dirty="0">
                <a:latin typeface="Arial"/>
                <a:ea typeface="Arial"/>
                <a:cs typeface="Arial"/>
                <a:sym typeface="Arial"/>
              </a:rPr>
            </a:br>
            <a:r>
              <a:rPr lang="en-US" sz="2000" dirty="0">
                <a:latin typeface="Arial"/>
                <a:ea typeface="Arial"/>
                <a:cs typeface="Arial"/>
                <a:sym typeface="Arial"/>
              </a:rPr>
              <a:t>  persons per year</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Those who frequents or work along rivers or streams are exposed to decayed vegetation </a:t>
            </a:r>
            <a:br>
              <a:rPr lang="en-US" sz="2000" dirty="0">
                <a:latin typeface="Arial"/>
                <a:ea typeface="Arial"/>
                <a:cs typeface="Arial"/>
                <a:sym typeface="Arial"/>
              </a:rPr>
            </a:br>
            <a:r>
              <a:rPr lang="en-US" sz="2000" dirty="0">
                <a:latin typeface="Arial"/>
                <a:ea typeface="Arial"/>
                <a:cs typeface="Arial"/>
                <a:sym typeface="Arial"/>
              </a:rPr>
              <a:t> in moist soil which increases their chance to contract </a:t>
            </a:r>
            <a:r>
              <a:rPr lang="en-US" sz="2000" dirty="0" err="1">
                <a:latin typeface="Arial"/>
                <a:ea typeface="Arial"/>
                <a:cs typeface="Arial"/>
                <a:sym typeface="Arial"/>
              </a:rPr>
              <a:t>blastomycosis</a:t>
            </a:r>
            <a:r>
              <a:rPr lang="en-US" sz="2000" dirty="0">
                <a:latin typeface="Arial"/>
                <a:ea typeface="Arial"/>
                <a:cs typeface="Arial"/>
                <a:sym typeface="Arial"/>
              </a:rPr>
              <a:t>.</a:t>
            </a:r>
            <a:br>
              <a:rPr lang="en-US" sz="2000" dirty="0">
                <a:latin typeface="Arial"/>
                <a:ea typeface="Arial"/>
                <a:cs typeface="Arial"/>
                <a:sym typeface="Arial"/>
              </a:rPr>
            </a:br>
            <a:endParaRPr lang="en-US" sz="2000" dirty="0">
              <a:latin typeface="Arial"/>
              <a:ea typeface="Arial"/>
              <a:cs typeface="Arial"/>
              <a:sym typeface="Arial"/>
            </a:endParaRPr>
          </a:p>
          <a:p>
            <a:pPr lvl="0" rtl="0">
              <a:lnSpc>
                <a:spcPct val="100000"/>
              </a:lnSpc>
              <a:spcBef>
                <a:spcPts val="0"/>
              </a:spcBef>
              <a:buSzPct val="100000"/>
            </a:pPr>
            <a:r>
              <a:rPr lang="en-US" sz="2000" dirty="0">
                <a:latin typeface="Arial"/>
                <a:ea typeface="Arial"/>
                <a:cs typeface="Arial"/>
                <a:sym typeface="Arial"/>
              </a:rPr>
              <a:t> Adults &gt; Children,   Men &gt; Women</a:t>
            </a:r>
          </a:p>
          <a:p>
            <a:pPr marL="0" lvl="0" indent="0" rtl="0">
              <a:spcBef>
                <a:spcPts val="0"/>
              </a:spcBef>
              <a:buNone/>
            </a:pPr>
            <a:endParaRPr sz="2000" dirty="0">
              <a:latin typeface="Arial"/>
              <a:ea typeface="Arial"/>
              <a:cs typeface="Arial"/>
              <a:sym typeface="Arial"/>
            </a:endParaRPr>
          </a:p>
          <a:p>
            <a:pPr marL="0" marR="0" lvl="0" indent="0" algn="l" rtl="0">
              <a:lnSpc>
                <a:spcPct val="90000"/>
              </a:lnSpc>
              <a:spcBef>
                <a:spcPts val="0"/>
              </a:spcBef>
              <a:buNone/>
            </a:pPr>
            <a:endParaRPr sz="2000" dirty="0">
              <a:latin typeface="Arial"/>
              <a:ea typeface="Arial"/>
              <a:cs typeface="Arial"/>
              <a:sym typeface="Arial"/>
            </a:endParaRPr>
          </a:p>
          <a:p>
            <a:pPr marL="0" marR="0" lvl="0" indent="0" algn="l" rtl="0">
              <a:lnSpc>
                <a:spcPct val="90000"/>
              </a:lnSpc>
              <a:spcBef>
                <a:spcPts val="0"/>
              </a:spcBef>
              <a:buNone/>
            </a:pPr>
            <a:endParaRPr sz="2000" dirty="0">
              <a:latin typeface="Arial"/>
              <a:ea typeface="Arial"/>
              <a:cs typeface="Arial"/>
              <a:sym typeface="Arial"/>
            </a:endParaRPr>
          </a:p>
        </p:txBody>
      </p:sp>
      <p:sp>
        <p:nvSpPr>
          <p:cNvPr id="2" name="Rectangle 1">
            <a:extLst>
              <a:ext uri="{FF2B5EF4-FFF2-40B4-BE49-F238E27FC236}">
                <a16:creationId xmlns:a16="http://schemas.microsoft.com/office/drawing/2014/main" id="{073AE2DB-D874-48B2-B14B-FC544F9DA8D5}"/>
              </a:ext>
            </a:extLst>
          </p:cNvPr>
          <p:cNvSpPr/>
          <p:nvPr/>
        </p:nvSpPr>
        <p:spPr>
          <a:xfrm>
            <a:off x="7940842" y="1148125"/>
            <a:ext cx="3412958" cy="456175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838200" y="365125"/>
            <a:ext cx="10515600" cy="614700"/>
          </a:xfrm>
          <a:prstGeom prst="rect">
            <a:avLst/>
          </a:prstGeom>
        </p:spPr>
        <p:txBody>
          <a:bodyPr lIns="91425" tIns="91425" rIns="91425" bIns="91425" anchor="ctr" anchorCtr="0">
            <a:noAutofit/>
          </a:bodyPr>
          <a:lstStyle/>
          <a:p>
            <a:pPr lvl="0" algn="ctr">
              <a:spcBef>
                <a:spcPts val="0"/>
              </a:spcBef>
              <a:buNone/>
            </a:pPr>
            <a:r>
              <a:rPr lang="en-US">
                <a:latin typeface="Arial"/>
                <a:ea typeface="Arial"/>
                <a:cs typeface="Arial"/>
                <a:sym typeface="Arial"/>
              </a:rPr>
              <a:t>References</a:t>
            </a:r>
          </a:p>
        </p:txBody>
      </p:sp>
      <p:sp>
        <p:nvSpPr>
          <p:cNvPr id="223" name="Shape 223"/>
          <p:cNvSpPr txBox="1">
            <a:spLocks noGrp="1"/>
          </p:cNvSpPr>
          <p:nvPr>
            <p:ph type="body" idx="1"/>
          </p:nvPr>
        </p:nvSpPr>
        <p:spPr>
          <a:xfrm>
            <a:off x="838200" y="979825"/>
            <a:ext cx="10515600" cy="5196900"/>
          </a:xfrm>
          <a:prstGeom prst="rect">
            <a:avLst/>
          </a:prstGeom>
        </p:spPr>
        <p:txBody>
          <a:bodyPr lIns="91425" tIns="91425" rIns="91425" bIns="91425" anchor="t" anchorCtr="0">
            <a:noAutofit/>
          </a:bodyPr>
          <a:lstStyle/>
          <a:p>
            <a:pPr marL="457200" lvl="0" indent="-355600" rtl="0">
              <a:lnSpc>
                <a:spcPct val="100000"/>
              </a:lnSpc>
              <a:spcBef>
                <a:spcPts val="0"/>
              </a:spcBef>
              <a:buSzPct val="100000"/>
              <a:buFont typeface="Arial"/>
              <a:buAutoNum type="arabicPeriod"/>
            </a:pPr>
            <a:r>
              <a:rPr lang="en-US" sz="2000">
                <a:solidFill>
                  <a:srgbClr val="000000"/>
                </a:solidFill>
                <a:highlight>
                  <a:srgbClr val="FFFFFF"/>
                </a:highlight>
                <a:latin typeface="Arial"/>
                <a:ea typeface="Arial"/>
                <a:cs typeface="Arial"/>
                <a:sym typeface="Arial"/>
              </a:rPr>
              <a:t>Barnes, Lauren BS, Al-Dabagh, Amir BS, BA, and Feldman,Steven R. MD, PhD Treating Rare Fungal Infections: Cutaneous Blastomycosis </a:t>
            </a:r>
            <a:r>
              <a:rPr lang="en-US" sz="2000" u="sng">
                <a:solidFill>
                  <a:srgbClr val="000000"/>
                </a:solidFill>
                <a:highlight>
                  <a:srgbClr val="FFFFFF"/>
                </a:highlight>
                <a:latin typeface="Arial"/>
                <a:ea typeface="Arial"/>
                <a:cs typeface="Arial"/>
                <a:sym typeface="Arial"/>
                <a:hlinkClick r:id="rId3"/>
              </a:rPr>
              <a:t>Volume 21 - Issue 5 - May 2013</a:t>
            </a:r>
            <a:r>
              <a:rPr lang="en-US" sz="2000">
                <a:solidFill>
                  <a:srgbClr val="000000"/>
                </a:solidFill>
                <a:latin typeface="Arial"/>
                <a:ea typeface="Arial"/>
                <a:cs typeface="Arial"/>
                <a:sym typeface="Arial"/>
              </a:rPr>
              <a:t> </a:t>
            </a:r>
            <a:r>
              <a:rPr lang="en-US" sz="2000" u="sng">
                <a:solidFill>
                  <a:schemeClr val="hlink"/>
                </a:solidFill>
                <a:highlight>
                  <a:srgbClr val="FFFFFF"/>
                </a:highlight>
                <a:latin typeface="Arial"/>
                <a:ea typeface="Arial"/>
                <a:cs typeface="Arial"/>
                <a:sym typeface="Arial"/>
                <a:hlinkClick r:id="rId4"/>
              </a:rPr>
              <a:t>http://www.the-dermatologist.com/content/treating-rare-fungal-infections-cutaneous-blastomycosis</a:t>
            </a:r>
            <a:r>
              <a:rPr lang="en-US" sz="2000">
                <a:solidFill>
                  <a:srgbClr val="333333"/>
                </a:solidFill>
                <a:highlight>
                  <a:srgbClr val="FFFFFF"/>
                </a:highlight>
                <a:latin typeface="Arial"/>
                <a:ea typeface="Arial"/>
                <a:cs typeface="Arial"/>
                <a:sym typeface="Arial"/>
              </a:rPr>
              <a:t> </a:t>
            </a:r>
            <a:br>
              <a:rPr lang="en-US" sz="2000">
                <a:solidFill>
                  <a:srgbClr val="333333"/>
                </a:solidFill>
                <a:highlight>
                  <a:srgbClr val="FFFFFF"/>
                </a:highlight>
                <a:latin typeface="Arial"/>
                <a:ea typeface="Arial"/>
                <a:cs typeface="Arial"/>
                <a:sym typeface="Arial"/>
              </a:rPr>
            </a:br>
            <a:endParaRPr lang="en-US" sz="2000">
              <a:solidFill>
                <a:srgbClr val="333333"/>
              </a:solidFill>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a:pPr>
            <a:r>
              <a:rPr lang="en-US" sz="2000">
                <a:solidFill>
                  <a:srgbClr val="000000"/>
                </a:solidFill>
                <a:latin typeface="Arial"/>
                <a:ea typeface="Arial"/>
                <a:cs typeface="Arial"/>
                <a:sym typeface="Arial"/>
              </a:rPr>
              <a:t>Conidia. (n.d.) . In </a:t>
            </a:r>
            <a:r>
              <a:rPr lang="en-US" sz="2000" i="1">
                <a:solidFill>
                  <a:srgbClr val="000000"/>
                </a:solidFill>
                <a:latin typeface="Arial"/>
                <a:ea typeface="Arial"/>
                <a:cs typeface="Arial"/>
                <a:sym typeface="Arial"/>
              </a:rPr>
              <a:t>Dictionary.com online</a:t>
            </a:r>
            <a:r>
              <a:rPr lang="en-US" sz="2000">
                <a:solidFill>
                  <a:srgbClr val="000000"/>
                </a:solidFill>
                <a:latin typeface="Arial"/>
                <a:ea typeface="Arial"/>
                <a:cs typeface="Arial"/>
                <a:sym typeface="Arial"/>
              </a:rPr>
              <a:t>. Retrieved from </a:t>
            </a:r>
            <a:r>
              <a:rPr lang="en-US" sz="2000" u="sng">
                <a:solidFill>
                  <a:schemeClr val="hlink"/>
                </a:solidFill>
                <a:latin typeface="Arial"/>
                <a:ea typeface="Arial"/>
                <a:cs typeface="Arial"/>
                <a:sym typeface="Arial"/>
                <a:hlinkClick r:id="rId5"/>
              </a:rPr>
              <a:t>http://dictionary.reference.com/browse/conidia</a:t>
            </a:r>
            <a:br>
              <a:rPr lang="en-US" sz="2000">
                <a:solidFill>
                  <a:srgbClr val="444444"/>
                </a:solidFill>
                <a:highlight>
                  <a:srgbClr val="FFFFFF"/>
                </a:highlight>
                <a:latin typeface="Arial"/>
                <a:ea typeface="Arial"/>
                <a:cs typeface="Arial"/>
                <a:sym typeface="Arial"/>
              </a:rPr>
            </a:br>
            <a:endParaRPr lang="en-US" sz="2000">
              <a:solidFill>
                <a:srgbClr val="444444"/>
              </a:solidFill>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a:pPr>
            <a:r>
              <a:rPr lang="en-US" sz="2000">
                <a:solidFill>
                  <a:srgbClr val="000000"/>
                </a:solidFill>
                <a:highlight>
                  <a:srgbClr val="FFFFFF"/>
                </a:highlight>
                <a:latin typeface="Arial"/>
                <a:ea typeface="Arial"/>
                <a:cs typeface="Arial"/>
                <a:sym typeface="Arial"/>
              </a:rPr>
              <a:t>Davis, Charles Patrick, MD, PhD</a:t>
            </a:r>
            <a:r>
              <a:rPr lang="en-US" sz="2000">
                <a:solidFill>
                  <a:srgbClr val="000000"/>
                </a:solidFill>
                <a:latin typeface="Arial"/>
                <a:ea typeface="Arial"/>
                <a:cs typeface="Arial"/>
                <a:sym typeface="Arial"/>
              </a:rPr>
              <a:t> 2015, March.  Blastomycosis. Retrieved on February 21, 2015</a:t>
            </a:r>
            <a:r>
              <a:rPr lang="en-US" sz="2000">
                <a:latin typeface="Arial"/>
                <a:ea typeface="Arial"/>
                <a:cs typeface="Arial"/>
                <a:sym typeface="Arial"/>
              </a:rPr>
              <a:t> </a:t>
            </a:r>
            <a:r>
              <a:rPr lang="en-US" sz="2000" u="sng">
                <a:solidFill>
                  <a:schemeClr val="hlink"/>
                </a:solidFill>
                <a:latin typeface="Arial"/>
                <a:ea typeface="Arial"/>
                <a:cs typeface="Arial"/>
                <a:sym typeface="Arial"/>
                <a:hlinkClick r:id="rId6"/>
              </a:rPr>
              <a:t>http://www.emedicinehealth.com/blastomycosis/page4_em.htm</a:t>
            </a:r>
            <a:br>
              <a:rPr lang="en-US" sz="2000">
                <a:solidFill>
                  <a:srgbClr val="444444"/>
                </a:solidFill>
                <a:highlight>
                  <a:srgbClr val="FFFFFF"/>
                </a:highlight>
                <a:latin typeface="Arial"/>
                <a:ea typeface="Arial"/>
                <a:cs typeface="Arial"/>
                <a:sym typeface="Arial"/>
              </a:rPr>
            </a:br>
            <a:endParaRPr lang="en-US" sz="2000">
              <a:solidFill>
                <a:srgbClr val="444444"/>
              </a:solidFill>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a:pPr>
            <a:r>
              <a:rPr lang="en-US" sz="2000">
                <a:solidFill>
                  <a:srgbClr val="000000"/>
                </a:solidFill>
                <a:latin typeface="Arial"/>
                <a:ea typeface="Arial"/>
                <a:cs typeface="Arial"/>
                <a:sym typeface="Arial"/>
              </a:rPr>
              <a:t>Nguyen, Tuyet and Ortega-Loayza, Alex G. 2013, April.  Blastomycosis: a clue to a systemic disease.  Retrieved from</a:t>
            </a:r>
            <a:r>
              <a:rPr lang="en-US" sz="2000">
                <a:latin typeface="Arial"/>
                <a:ea typeface="Arial"/>
                <a:cs typeface="Arial"/>
                <a:sym typeface="Arial"/>
              </a:rPr>
              <a:t> </a:t>
            </a:r>
            <a:r>
              <a:rPr lang="en-US" sz="2000" u="sng">
                <a:solidFill>
                  <a:schemeClr val="hlink"/>
                </a:solidFill>
                <a:latin typeface="Arial"/>
                <a:ea typeface="Arial"/>
                <a:cs typeface="Arial"/>
                <a:sym typeface="Arial"/>
                <a:hlinkClick r:id="rId7"/>
              </a:rPr>
              <a:t>https://www.researchgate.net/publication/237059549_Cutaneous_blastomycosis_A_clue_to_a_systemic_disease</a:t>
            </a:r>
            <a:r>
              <a:rPr lang="en-US" sz="2000">
                <a:latin typeface="Arial"/>
                <a:ea typeface="Arial"/>
                <a:cs typeface="Arial"/>
                <a:sym typeface="Arial"/>
              </a:rPr>
              <a:t> </a:t>
            </a:r>
          </a:p>
          <a:p>
            <a:pPr marL="0" lvl="0" indent="0" rtl="0">
              <a:spcBef>
                <a:spcPts val="0"/>
              </a:spcBef>
              <a:buNone/>
            </a:pPr>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Shape 228"/>
          <p:cNvSpPr txBox="1">
            <a:spLocks noGrp="1"/>
          </p:cNvSpPr>
          <p:nvPr>
            <p:ph type="body" idx="1"/>
          </p:nvPr>
        </p:nvSpPr>
        <p:spPr>
          <a:xfrm>
            <a:off x="838200" y="691925"/>
            <a:ext cx="10515600" cy="5478300"/>
          </a:xfrm>
          <a:prstGeom prst="rect">
            <a:avLst/>
          </a:prstGeom>
        </p:spPr>
        <p:txBody>
          <a:bodyPr lIns="91425" tIns="91425" rIns="91425" bIns="91425" anchor="t" anchorCtr="0">
            <a:noAutofit/>
          </a:bodyPr>
          <a:lstStyle/>
          <a:p>
            <a:pPr marL="457200" lvl="0" indent="-355600" rtl="0">
              <a:lnSpc>
                <a:spcPct val="100000"/>
              </a:lnSpc>
              <a:spcBef>
                <a:spcPts val="0"/>
              </a:spcBef>
              <a:buSzPct val="100000"/>
              <a:buFont typeface="Arial"/>
              <a:buAutoNum type="arabicPeriod" startAt="5"/>
            </a:pPr>
            <a:r>
              <a:rPr lang="en-US" sz="2000">
                <a:solidFill>
                  <a:srgbClr val="000000"/>
                </a:solidFill>
                <a:highlight>
                  <a:srgbClr val="FFFFFF"/>
                </a:highlight>
                <a:latin typeface="Arial"/>
                <a:ea typeface="Arial"/>
                <a:cs typeface="Arial"/>
                <a:sym typeface="Arial"/>
              </a:rPr>
              <a:t>Pathol, Ann Diagn.  2002 Jun;6(3):194-203.  Blastomycosis: The great pretender can also be an opportunist. Initial clinical diagnosis and underlying diseases in 123 patients Retrieved on February 20, 1026 from</a:t>
            </a:r>
            <a:r>
              <a:rPr lang="en-US" sz="2000">
                <a:highlight>
                  <a:srgbClr val="FFFFFF"/>
                </a:highlight>
                <a:latin typeface="Arial"/>
                <a:ea typeface="Arial"/>
                <a:cs typeface="Arial"/>
                <a:sym typeface="Arial"/>
              </a:rPr>
              <a:t> </a:t>
            </a:r>
            <a:r>
              <a:rPr lang="en-US" sz="2000" u="sng">
                <a:solidFill>
                  <a:schemeClr val="hlink"/>
                </a:solidFill>
                <a:highlight>
                  <a:srgbClr val="FFFFFF"/>
                </a:highlight>
                <a:latin typeface="Arial"/>
                <a:ea typeface="Arial"/>
                <a:cs typeface="Arial"/>
                <a:sym typeface="Arial"/>
                <a:hlinkClick r:id="rId3"/>
              </a:rPr>
              <a:t>http://www.ncbi.nlm.nih.gov/pubmed/12089732</a:t>
            </a:r>
            <a:r>
              <a:rPr lang="en-US" sz="2000">
                <a:highlight>
                  <a:srgbClr val="FFFFFF"/>
                </a:highlight>
                <a:latin typeface="Arial"/>
                <a:ea typeface="Arial"/>
                <a:cs typeface="Arial"/>
                <a:sym typeface="Arial"/>
              </a:rPr>
              <a:t> </a:t>
            </a:r>
            <a:br>
              <a:rPr lang="en-US" sz="2000">
                <a:highlight>
                  <a:srgbClr val="FFFFFF"/>
                </a:highlight>
                <a:latin typeface="Arial"/>
                <a:ea typeface="Arial"/>
                <a:cs typeface="Arial"/>
                <a:sym typeface="Arial"/>
              </a:rPr>
            </a:br>
            <a:endParaRPr lang="en-US" sz="2000">
              <a:highlight>
                <a:srgbClr val="FFFFFF"/>
              </a:highlight>
              <a:latin typeface="Arial"/>
              <a:ea typeface="Arial"/>
              <a:cs typeface="Arial"/>
              <a:sym typeface="Arial"/>
            </a:endParaRPr>
          </a:p>
          <a:p>
            <a:pPr marL="457200" lvl="0" indent="-355600" rtl="0">
              <a:lnSpc>
                <a:spcPct val="100000"/>
              </a:lnSpc>
              <a:spcBef>
                <a:spcPts val="0"/>
              </a:spcBef>
              <a:buSzPct val="100000"/>
              <a:buFont typeface="Arial"/>
              <a:buAutoNum type="arabicPeriod" startAt="5"/>
            </a:pPr>
            <a:r>
              <a:rPr lang="en-US" sz="2000">
                <a:highlight>
                  <a:srgbClr val="FFFFFF"/>
                </a:highlight>
                <a:latin typeface="Arial"/>
                <a:ea typeface="Arial"/>
                <a:cs typeface="Arial"/>
                <a:sym typeface="Arial"/>
              </a:rPr>
              <a:t>Public Health Agency of Canada (2010) Blastomycis Dermatitidis.  Retrieved from: </a:t>
            </a:r>
            <a:r>
              <a:rPr lang="en-US" sz="2000" u="sng">
                <a:solidFill>
                  <a:schemeClr val="hlink"/>
                </a:solidFill>
                <a:highlight>
                  <a:srgbClr val="FFFFFF"/>
                </a:highlight>
                <a:latin typeface="Arial"/>
                <a:ea typeface="Arial"/>
                <a:cs typeface="Arial"/>
                <a:sym typeface="Arial"/>
                <a:hlinkClick r:id="rId4"/>
              </a:rPr>
              <a:t>http://www.phac-aspc.gc.ca/lab-bio/res/psds-ftss/blastomyces-dermatitidis-eng.php</a:t>
            </a:r>
            <a:r>
              <a:rPr lang="en-US" sz="2000">
                <a:highlight>
                  <a:srgbClr val="FFFFFF"/>
                </a:highlight>
                <a:latin typeface="Arial"/>
                <a:ea typeface="Arial"/>
                <a:cs typeface="Arial"/>
                <a:sym typeface="Arial"/>
              </a:rPr>
              <a:t> </a:t>
            </a:r>
            <a:br>
              <a:rPr lang="en-US" sz="2000">
                <a:highlight>
                  <a:srgbClr val="FFFFFF"/>
                </a:highlight>
                <a:latin typeface="Arial"/>
                <a:ea typeface="Arial"/>
                <a:cs typeface="Arial"/>
                <a:sym typeface="Arial"/>
              </a:rPr>
            </a:br>
            <a:endParaRPr lang="en-US" sz="2000">
              <a:highlight>
                <a:srgbClr val="FFFFFF"/>
              </a:highlight>
              <a:latin typeface="Arial"/>
              <a:ea typeface="Arial"/>
              <a:cs typeface="Arial"/>
              <a:sym typeface="Arial"/>
            </a:endParaRPr>
          </a:p>
          <a:p>
            <a:pPr marL="457200" lvl="0" indent="-355600" rtl="0">
              <a:lnSpc>
                <a:spcPct val="100000"/>
              </a:lnSpc>
              <a:spcBef>
                <a:spcPts val="0"/>
              </a:spcBef>
              <a:buSzPct val="100000"/>
              <a:buAutoNum type="arabicPeriod" startAt="5"/>
            </a:pPr>
            <a:r>
              <a:rPr lang="en-US" sz="2000">
                <a:latin typeface="Arial"/>
                <a:ea typeface="Arial"/>
                <a:cs typeface="Arial"/>
                <a:sym typeface="Arial"/>
              </a:rPr>
              <a:t>Scalarone, Gene M. and Sestero, Christine M. (2007) Detection of the surface antigens BAD1 and α-(1,3)-glucan in six different strains of </a:t>
            </a:r>
            <a:r>
              <a:rPr lang="en-US" sz="2000" i="1">
                <a:latin typeface="Arial"/>
                <a:ea typeface="Arial"/>
                <a:cs typeface="Arial"/>
                <a:sym typeface="Arial"/>
              </a:rPr>
              <a:t>Blastomyces dermatitidis </a:t>
            </a:r>
            <a:r>
              <a:rPr lang="en-US" sz="2000">
                <a:latin typeface="Arial"/>
                <a:ea typeface="Arial"/>
                <a:cs typeface="Arial"/>
                <a:sym typeface="Arial"/>
              </a:rPr>
              <a:t>using monoclonal antibodies.  </a:t>
            </a:r>
            <a:r>
              <a:rPr lang="en-US" sz="2000" i="1">
                <a:latin typeface="Arial"/>
                <a:ea typeface="Arial"/>
                <a:cs typeface="Arial"/>
                <a:sym typeface="Arial"/>
              </a:rPr>
              <a:t>Journal of Biology, 1</a:t>
            </a:r>
            <a:r>
              <a:rPr lang="en-US" sz="2000">
                <a:latin typeface="Arial"/>
                <a:ea typeface="Arial"/>
                <a:cs typeface="Arial"/>
                <a:sym typeface="Arial"/>
              </a:rPr>
              <a:t>(1).  Retrieved from </a:t>
            </a:r>
            <a:r>
              <a:rPr lang="en-US" sz="2000" u="sng">
                <a:solidFill>
                  <a:schemeClr val="hlink"/>
                </a:solidFill>
                <a:latin typeface="Arial"/>
                <a:ea typeface="Arial"/>
                <a:cs typeface="Arial"/>
                <a:sym typeface="Arial"/>
                <a:hlinkClick r:id="rId5"/>
              </a:rPr>
              <a:t>http://www.scientificjournals.org/journals2007/articles/1021.htm</a:t>
            </a:r>
          </a:p>
          <a:p>
            <a:pPr marL="457200" lvl="0" indent="-355600" rtl="0">
              <a:lnSpc>
                <a:spcPct val="100000"/>
              </a:lnSpc>
              <a:spcBef>
                <a:spcPts val="0"/>
              </a:spcBef>
              <a:buSzPct val="100000"/>
              <a:buFont typeface="Arial"/>
              <a:buAutoNum type="arabicPeriod" startAt="5"/>
            </a:pPr>
            <a:r>
              <a:rPr lang="en-US" sz="2000">
                <a:solidFill>
                  <a:srgbClr val="000000"/>
                </a:solidFill>
                <a:highlight>
                  <a:srgbClr val="FFFFFF"/>
                </a:highlight>
                <a:latin typeface="Arial"/>
                <a:ea typeface="Arial"/>
                <a:cs typeface="Arial"/>
                <a:sym typeface="Arial"/>
              </a:rPr>
              <a:t>Vyas, Jatin M.  MD, PhD.  2014 Aug. MedlinePlus.  Blastomycosis.  Retrived February 20, 2016 from </a:t>
            </a:r>
            <a:r>
              <a:rPr lang="en-US" sz="2000">
                <a:solidFill>
                  <a:srgbClr val="444444"/>
                </a:solidFill>
                <a:highlight>
                  <a:srgbClr val="FFFFFF"/>
                </a:highlight>
                <a:latin typeface="Arial"/>
                <a:ea typeface="Arial"/>
                <a:cs typeface="Arial"/>
                <a:sym typeface="Arial"/>
              </a:rPr>
              <a:t> </a:t>
            </a:r>
            <a:r>
              <a:rPr lang="en-US" sz="2000" u="sng">
                <a:solidFill>
                  <a:schemeClr val="hlink"/>
                </a:solidFill>
                <a:latin typeface="Arial"/>
                <a:ea typeface="Arial"/>
                <a:cs typeface="Arial"/>
                <a:sym typeface="Arial"/>
                <a:hlinkClick r:id="rId6"/>
              </a:rPr>
              <a:t>https://www.nlm.nih.gov/medlineplus/ency/article/000102.htm</a:t>
            </a:r>
            <a:br>
              <a:rPr lang="en-US" sz="2000">
                <a:latin typeface="Arial"/>
                <a:ea typeface="Arial"/>
                <a:cs typeface="Arial"/>
                <a:sym typeface="Arial"/>
              </a:rPr>
            </a:br>
            <a:endParaRPr lang="en-US" sz="2000">
              <a:latin typeface="Arial"/>
              <a:ea typeface="Arial"/>
              <a:cs typeface="Arial"/>
              <a:sym typeface="Arial"/>
            </a:endParaRPr>
          </a:p>
          <a:p>
            <a:pPr marL="457200" lvl="0" indent="-355600" rtl="0">
              <a:lnSpc>
                <a:spcPct val="100000"/>
              </a:lnSpc>
              <a:spcBef>
                <a:spcPts val="0"/>
              </a:spcBef>
              <a:buSzPct val="100000"/>
              <a:buFont typeface="Arial"/>
              <a:buAutoNum type="arabicPeriod" startAt="5"/>
            </a:pPr>
            <a:r>
              <a:rPr lang="en-US" sz="2000">
                <a:highlight>
                  <a:srgbClr val="FFFFFF"/>
                </a:highlight>
                <a:latin typeface="Arial"/>
                <a:ea typeface="Arial"/>
                <a:cs typeface="Arial"/>
                <a:sym typeface="Arial"/>
              </a:rPr>
              <a:t>Yuri (2012, December 2) Blastomyces Dermatitidis [Web blog].  Retrieved from </a:t>
            </a:r>
            <a:r>
              <a:rPr lang="en-US" sz="2000" u="sng">
                <a:solidFill>
                  <a:schemeClr val="hlink"/>
                </a:solidFill>
                <a:highlight>
                  <a:srgbClr val="FFFFFF"/>
                </a:highlight>
                <a:latin typeface="Arial"/>
                <a:ea typeface="Arial"/>
                <a:cs typeface="Arial"/>
                <a:sym typeface="Arial"/>
                <a:hlinkClick r:id="rId7"/>
              </a:rPr>
              <a:t>http://thunderhouse4-yuri.blogspot.com/2012/12/blastomyces-dermatitidis.html</a:t>
            </a:r>
            <a:r>
              <a:rPr lang="en-US" sz="2000">
                <a:highlight>
                  <a:srgbClr val="FFFFFF"/>
                </a:highlight>
                <a:latin typeface="Arial"/>
                <a:ea typeface="Arial"/>
                <a:cs typeface="Arial"/>
                <a:sym typeface="Arial"/>
              </a:rPr>
              <a:t> </a:t>
            </a:r>
          </a:p>
          <a:p>
            <a:pPr marL="0" lvl="0" indent="0" rtl="0">
              <a:lnSpc>
                <a:spcPct val="100000"/>
              </a:lnSpc>
              <a:spcBef>
                <a:spcPts val="0"/>
              </a:spcBef>
              <a:buNone/>
            </a:pPr>
            <a:endParaRPr sz="2000">
              <a:highlight>
                <a:srgbClr val="FFFFFF"/>
              </a:highlight>
              <a:latin typeface="Arial"/>
              <a:ea typeface="Arial"/>
              <a:cs typeface="Arial"/>
              <a:sym typeface="Arial"/>
            </a:endParaRPr>
          </a:p>
          <a:p>
            <a:pPr marL="0" lvl="0" indent="0" rtl="0">
              <a:lnSpc>
                <a:spcPct val="100000"/>
              </a:lnSpc>
              <a:spcBef>
                <a:spcPts val="0"/>
              </a:spcBef>
              <a:buNone/>
            </a:pPr>
            <a:endParaRPr sz="2000">
              <a:highlight>
                <a:srgbClr val="FFFFFF"/>
              </a:highlight>
              <a:latin typeface="Arial"/>
              <a:ea typeface="Arial"/>
              <a:cs typeface="Arial"/>
              <a:sym typeface="Arial"/>
            </a:endParaRPr>
          </a:p>
          <a:p>
            <a:pPr marL="0" lvl="0" indent="-69850" rtl="0">
              <a:lnSpc>
                <a:spcPct val="100000"/>
              </a:lnSpc>
              <a:spcBef>
                <a:spcPts val="0"/>
              </a:spcBef>
              <a:buClr>
                <a:schemeClr val="dk1"/>
              </a:buClr>
              <a:buSzPct val="55000"/>
              <a:buFont typeface="Arial"/>
              <a:buNone/>
            </a:pPr>
            <a:endParaRPr sz="2000">
              <a:highlight>
                <a:srgbClr val="FFFFFF"/>
              </a:highlight>
              <a:latin typeface="Courier New"/>
              <a:ea typeface="Courier New"/>
              <a:cs typeface="Courier New"/>
              <a:sym typeface="Courier New"/>
            </a:endParaRPr>
          </a:p>
        </p:txBody>
      </p:sp>
    </p:spTree>
  </p:cSld>
  <p:clrMapOvr>
    <a:masterClrMapping/>
  </p:clrMapOvr>
  <p:transition spd="slow">
    <p:cut/>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TotalTime>
  <Words>1906</Words>
  <Application>Microsoft Office PowerPoint</Application>
  <PresentationFormat>Widescreen</PresentationFormat>
  <Paragraphs>201</Paragraphs>
  <Slides>23</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Courier New</vt:lpstr>
      <vt:lpstr>Office Theme</vt:lpstr>
      <vt:lpstr>Blastomycosis</vt:lpstr>
      <vt:lpstr>Clinical Presentation </vt:lpstr>
      <vt:lpstr>What is Blastomycosis?</vt:lpstr>
      <vt:lpstr>Clinical Manifestation</vt:lpstr>
      <vt:lpstr>Clinical Manifestation</vt:lpstr>
      <vt:lpstr>Initial Diagnosis</vt:lpstr>
      <vt:lpstr>Diagnostic Tests</vt:lpstr>
      <vt:lpstr>Diagnostic Tests cont. </vt:lpstr>
      <vt:lpstr>Visualization of Blastomycosis</vt:lpstr>
      <vt:lpstr>Visualization (continued)</vt:lpstr>
      <vt:lpstr>Lab test for Blastomycosis </vt:lpstr>
      <vt:lpstr>Etiology </vt:lpstr>
      <vt:lpstr>Microbiologic Characteristics </vt:lpstr>
      <vt:lpstr>Treatment</vt:lpstr>
      <vt:lpstr>Description of the Organism and how it causes the disease  </vt:lpstr>
      <vt:lpstr>Pathology  </vt:lpstr>
      <vt:lpstr>PowerPoint Presentation</vt:lpstr>
      <vt:lpstr>PowerPoint Presentation</vt:lpstr>
      <vt:lpstr>PowerPoint Presentation</vt:lpstr>
      <vt:lpstr>Virulence factors </vt:lpstr>
      <vt:lpstr>Epidemiology </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Blastomycosis</dc:title>
  <dc:creator>glevin</dc:creator>
  <cp:lastModifiedBy>user</cp:lastModifiedBy>
  <cp:revision>23</cp:revision>
  <dcterms:modified xsi:type="dcterms:W3CDTF">2020-05-13T09:36:02Z</dcterms:modified>
</cp:coreProperties>
</file>